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317" r:id="rId3"/>
    <p:sldId id="365" r:id="rId4"/>
    <p:sldId id="329" r:id="rId5"/>
    <p:sldId id="330" r:id="rId6"/>
    <p:sldId id="366" r:id="rId7"/>
    <p:sldId id="331" r:id="rId8"/>
    <p:sldId id="332" r:id="rId9"/>
    <p:sldId id="333" r:id="rId10"/>
    <p:sldId id="266" r:id="rId11"/>
    <p:sldId id="318" r:id="rId12"/>
    <p:sldId id="308" r:id="rId13"/>
    <p:sldId id="367" r:id="rId14"/>
    <p:sldId id="310" r:id="rId15"/>
    <p:sldId id="311" r:id="rId16"/>
    <p:sldId id="327" r:id="rId17"/>
    <p:sldId id="375" r:id="rId18"/>
    <p:sldId id="376" r:id="rId19"/>
    <p:sldId id="377" r:id="rId20"/>
    <p:sldId id="345" r:id="rId21"/>
    <p:sldId id="346" r:id="rId22"/>
    <p:sldId id="363" r:id="rId23"/>
    <p:sldId id="378" r:id="rId24"/>
    <p:sldId id="379" r:id="rId25"/>
    <p:sldId id="380" r:id="rId26"/>
    <p:sldId id="381" r:id="rId27"/>
    <p:sldId id="382" r:id="rId28"/>
    <p:sldId id="384" r:id="rId29"/>
    <p:sldId id="364" r:id="rId30"/>
    <p:sldId id="371" r:id="rId31"/>
    <p:sldId id="372" r:id="rId32"/>
  </p:sldIdLst>
  <p:sldSz cx="10907713" cy="77755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5AA8"/>
    <a:srgbClr val="EA874B"/>
    <a:srgbClr val="59A7C1"/>
    <a:srgbClr val="0079A8"/>
    <a:srgbClr val="39C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327" autoAdjust="0"/>
    <p:restoredTop sz="91653" autoAdjust="0"/>
  </p:normalViewPr>
  <p:slideViewPr>
    <p:cSldViewPr>
      <p:cViewPr>
        <p:scale>
          <a:sx n="50" d="100"/>
          <a:sy n="50" d="100"/>
        </p:scale>
        <p:origin x="-102" y="-13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6C7126-2123-4B05-A0F2-382967CE85A8}" type="datetimeFigureOut">
              <a:rPr lang="ru-RU" smtClean="0"/>
              <a:pPr/>
              <a:t>06.04.2015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23938" y="685800"/>
            <a:ext cx="481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F17FF1-D968-4408-84B3-74C52BE73F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151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D96F96-AF14-46D0-AAA0-BE13FAD539B1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48984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17FF1-D968-4408-84B3-74C52BE73F96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112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dirty="0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E89F154-64C3-4931-9ACB-0303C769C6D2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25612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17FF1-D968-4408-84B3-74C52BE73F96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531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D96F96-AF14-46D0-AAA0-BE13FAD539B1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17FF1-D968-4408-84B3-74C52BE73F96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9017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17FF1-D968-4408-84B3-74C52BE73F96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156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Округленно (без пересчета в приведенный контингент) по студентам-очникам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Штатная численность АУП – 10% от НПР = 200 чел.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17FF1-D968-4408-84B3-74C52BE73F96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5646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endParaRPr lang="ru-RU" dirty="0" smtClean="0"/>
          </a:p>
        </p:txBody>
      </p:sp>
      <p:sp>
        <p:nvSpPr>
          <p:cNvPr id="686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859A4C4-F3FB-4C15-8795-D419C687257D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5468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459159"/>
            <a:ext cx="8730456" cy="3000396"/>
          </a:xfrm>
          <a:prstGeom prst="rect">
            <a:avLst/>
          </a:prstGeom>
          <a:solidFill>
            <a:srgbClr val="0079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96072" y="3602035"/>
            <a:ext cx="80907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Программа развития федерального государственного автономного </a:t>
            </a:r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образовательного учреждения высшего профессионального образования </a:t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«Крымский федеральный университет имени </a:t>
            </a:r>
          </a:p>
          <a:p>
            <a:r>
              <a:rPr lang="ru-RU" sz="2800" b="1" dirty="0" smtClean="0">
                <a:solidFill>
                  <a:schemeClr val="bg1"/>
                </a:solidFill>
              </a:rPr>
              <a:t>В.И. Вернадского» на 2015–2024 годы</a:t>
            </a:r>
            <a:r>
              <a:rPr lang="en-US" sz="28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2800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9556" y="6554787"/>
            <a:ext cx="54483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ru-RU" sz="17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Первый проректор КФУ имени В.И. Вернадского,</a:t>
            </a:r>
          </a:p>
          <a:p>
            <a:pPr algn="ctr">
              <a:lnSpc>
                <a:spcPts val="1800"/>
              </a:lnSpc>
            </a:pPr>
            <a:r>
              <a:rPr lang="ru-RU" sz="17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проф. д.б.н. Чуян Елена Николаевна</a:t>
            </a:r>
            <a:endParaRPr lang="ru-RU" sz="17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48856" y="915987"/>
            <a:ext cx="7010400" cy="1261884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ru-RU" altLang="zh-CN" sz="16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ФЕДЕРАЛЬНОЕ ГОСУДАРСТВЕННОЕ ОБРАЗОВАТЕЛЬНОЕ УЧРЕЖДЕНИЕ ВЫСШЕГО ОБРАЗОВАНИЯ </a:t>
            </a:r>
          </a:p>
          <a:p>
            <a:pPr algn="ctr"/>
            <a:r>
              <a:rPr lang="ru-RU" altLang="zh-CN" sz="16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«Крымский федеральный университет имени  В.И. Вернадского» </a:t>
            </a:r>
          </a:p>
          <a:p>
            <a:pPr algn="ctr"/>
            <a:r>
              <a:rPr lang="ru-RU" altLang="zh-CN" sz="1600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ФГАОУ ВО «КФУ им. В.И. Вернадского»</a:t>
            </a:r>
            <a:endParaRPr lang="ru-RU" altLang="zh-CN" sz="1600" b="1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800"/>
              </a:lnSpc>
              <a:tabLst/>
            </a:pPr>
            <a:endParaRPr lang="ru-RU" altLang="zh-CN" sz="65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882" y="458763"/>
            <a:ext cx="3048000" cy="230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7510990"/>
            <a:ext cx="10907713" cy="2951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72256" y="1049277"/>
            <a:ext cx="1013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РАЗВИТИЯ КФУ на 2015-2024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345233" y="2583278"/>
            <a:ext cx="2630441" cy="427893"/>
          </a:xfrm>
          <a:prstGeom prst="roundRect">
            <a:avLst/>
          </a:prstGeom>
          <a:solidFill>
            <a:srgbClr val="59A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принятия решений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352813" y="3146524"/>
            <a:ext cx="2630441" cy="4278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управления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341264" y="3674081"/>
            <a:ext cx="2630441" cy="4278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Процессы Программы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Пятиугольник 45"/>
          <p:cNvSpPr/>
          <p:nvPr/>
        </p:nvSpPr>
        <p:spPr>
          <a:xfrm>
            <a:off x="3699492" y="2516187"/>
            <a:ext cx="6781801" cy="990600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350"/>
              </a:spcAft>
            </a:pPr>
            <a:endParaRPr lang="ru-RU" altLang="ru-RU" b="1" dirty="0" smtClean="0">
              <a:solidFill>
                <a:srgbClr val="FF9900"/>
              </a:solidFill>
            </a:endParaRPr>
          </a:p>
        </p:txBody>
      </p:sp>
      <p:sp>
        <p:nvSpPr>
          <p:cNvPr id="56" name="Пятиугольник 55"/>
          <p:cNvSpPr/>
          <p:nvPr/>
        </p:nvSpPr>
        <p:spPr>
          <a:xfrm>
            <a:off x="3701255" y="3684058"/>
            <a:ext cx="6781801" cy="762000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Ученый совет</a:t>
            </a:r>
          </a:p>
        </p:txBody>
      </p:sp>
      <p:sp>
        <p:nvSpPr>
          <p:cNvPr id="58" name="Пятиугольник 57"/>
          <p:cNvSpPr/>
          <p:nvPr/>
        </p:nvSpPr>
        <p:spPr>
          <a:xfrm>
            <a:off x="3701255" y="4775729"/>
            <a:ext cx="6781801" cy="762000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Координационный совет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3" name="Пятиугольник 62"/>
          <p:cNvSpPr/>
          <p:nvPr/>
        </p:nvSpPr>
        <p:spPr>
          <a:xfrm>
            <a:off x="3701255" y="5867400"/>
            <a:ext cx="6781801" cy="762000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Экспертные советы по направлениям,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экспертные группы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8" name="Пятиугольник 67"/>
          <p:cNvSpPr/>
          <p:nvPr/>
        </p:nvSpPr>
        <p:spPr>
          <a:xfrm>
            <a:off x="3472656" y="2516187"/>
            <a:ext cx="523355" cy="957820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9" name="Пятиугольник 68"/>
          <p:cNvSpPr/>
          <p:nvPr/>
        </p:nvSpPr>
        <p:spPr>
          <a:xfrm>
            <a:off x="3472656" y="3640639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0" name="Пятиугольник 69"/>
          <p:cNvSpPr/>
          <p:nvPr/>
        </p:nvSpPr>
        <p:spPr>
          <a:xfrm>
            <a:off x="3472656" y="4732310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Пятиугольник 70"/>
          <p:cNvSpPr/>
          <p:nvPr/>
        </p:nvSpPr>
        <p:spPr>
          <a:xfrm>
            <a:off x="3472656" y="5823981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352812" y="4221894"/>
            <a:ext cx="2630441" cy="4278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Участники процессов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6292056" y="1601787"/>
            <a:ext cx="1585412" cy="244417"/>
            <a:chOff x="4448464" y="1754187"/>
            <a:chExt cx="1585412" cy="244417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4448464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5789459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2939256" y="1601787"/>
            <a:ext cx="1585412" cy="244417"/>
            <a:chOff x="5922942" y="1754187"/>
            <a:chExt cx="1585412" cy="244417"/>
          </a:xfrm>
        </p:grpSpPr>
        <p:sp>
          <p:nvSpPr>
            <p:cNvPr id="64" name="Прямоугольник 63"/>
            <p:cNvSpPr/>
            <p:nvPr/>
          </p:nvSpPr>
          <p:spPr>
            <a:xfrm>
              <a:off x="592294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726393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8053147" y="1611136"/>
            <a:ext cx="1585412" cy="244417"/>
            <a:chOff x="7741772" y="1754187"/>
            <a:chExt cx="1585412" cy="244417"/>
          </a:xfrm>
        </p:grpSpPr>
        <p:sp>
          <p:nvSpPr>
            <p:cNvPr id="67" name="Прямоугольник 66"/>
            <p:cNvSpPr/>
            <p:nvPr/>
          </p:nvSpPr>
          <p:spPr>
            <a:xfrm>
              <a:off x="774177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Овал 72"/>
            <p:cNvSpPr/>
            <p:nvPr/>
          </p:nvSpPr>
          <p:spPr>
            <a:xfrm>
              <a:off x="908276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9" name="Группа 78"/>
          <p:cNvGrpSpPr/>
          <p:nvPr/>
        </p:nvGrpSpPr>
        <p:grpSpPr>
          <a:xfrm>
            <a:off x="1186656" y="1609606"/>
            <a:ext cx="1585412" cy="244417"/>
            <a:chOff x="1500197" y="1754187"/>
            <a:chExt cx="1585412" cy="244417"/>
          </a:xfrm>
          <a:solidFill>
            <a:schemeClr val="bg1">
              <a:lumMod val="85000"/>
            </a:schemeClr>
          </a:solidFill>
        </p:grpSpPr>
        <p:sp>
          <p:nvSpPr>
            <p:cNvPr id="80" name="Прямоугольник 79"/>
            <p:cNvSpPr/>
            <p:nvPr/>
          </p:nvSpPr>
          <p:spPr>
            <a:xfrm>
              <a:off x="1500197" y="1845736"/>
              <a:ext cx="1531496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2841192" y="1754187"/>
              <a:ext cx="244417" cy="2444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3" name="Группа 82"/>
          <p:cNvGrpSpPr/>
          <p:nvPr/>
        </p:nvGrpSpPr>
        <p:grpSpPr>
          <a:xfrm>
            <a:off x="4615656" y="1601787"/>
            <a:ext cx="1564869" cy="244417"/>
            <a:chOff x="2994529" y="1754187"/>
            <a:chExt cx="1564869" cy="244417"/>
          </a:xfrm>
          <a:solidFill>
            <a:srgbClr val="59A7C1"/>
          </a:solidFill>
        </p:grpSpPr>
        <p:sp>
          <p:nvSpPr>
            <p:cNvPr id="84" name="Прямоугольник 83"/>
            <p:cNvSpPr/>
            <p:nvPr/>
          </p:nvSpPr>
          <p:spPr>
            <a:xfrm>
              <a:off x="2994529" y="1845736"/>
              <a:ext cx="1531496" cy="45719"/>
            </a:xfrm>
            <a:prstGeom prst="rect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4314981" y="1754187"/>
              <a:ext cx="244417" cy="244417"/>
            </a:xfrm>
            <a:prstGeom prst="ellipse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2291335" y="77787"/>
            <a:ext cx="4089261" cy="70019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ru-RU" altLang="zh-CN" sz="65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ФЕДЕРАЛЬНОЕ ГОСУДАРСТВЕННОЕ ОБРАЗОВАТЕЛЬНОЕ УЧРЕЖДЕНИЕ ВЫСШЕГО ОБРАЗОВАНИЯ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«Крымский федеральный университет имени  В.И. Вернадского»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ФГАОУ ВО «КФУ им. В.И. Вернадского»</a:t>
            </a:r>
            <a:endParaRPr lang="ru-RU" altLang="zh-CN" sz="105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800"/>
              </a:lnSpc>
              <a:tabLst/>
            </a:pPr>
            <a:endParaRPr lang="ru-RU" altLang="zh-CN" sz="65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186656" y="1742253"/>
            <a:ext cx="12987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факты</a:t>
            </a:r>
            <a:endParaRPr lang="ru-RU" sz="1000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916903" y="1742253"/>
            <a:ext cx="858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 и задачи</a:t>
            </a:r>
            <a:endParaRPr lang="ru-RU" sz="10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4601083" y="1742938"/>
            <a:ext cx="1303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Механизм реализации</a:t>
            </a:r>
            <a:endParaRPr lang="ru-RU" sz="10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8053147" y="1742938"/>
            <a:ext cx="1826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Первоочередные мероприятия</a:t>
            </a:r>
            <a:endParaRPr lang="ru-RU" sz="10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0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1" y="0"/>
            <a:ext cx="1262855" cy="95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Прямоугольник 36"/>
          <p:cNvSpPr/>
          <p:nvPr/>
        </p:nvSpPr>
        <p:spPr>
          <a:xfrm>
            <a:off x="5453856" y="2744787"/>
            <a:ext cx="30636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Наблюдательный совет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0" y="7510990"/>
            <a:ext cx="10907713" cy="2951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6286587" y="1735077"/>
            <a:ext cx="1692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Сдерживающие</a:t>
            </a:r>
          </a:p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факторы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59931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Box 14"/>
          <p:cNvSpPr txBox="1">
            <a:spLocks noChangeArrowheads="1"/>
          </p:cNvSpPr>
          <p:nvPr/>
        </p:nvSpPr>
        <p:spPr bwMode="auto">
          <a:xfrm>
            <a:off x="4212206" y="2206528"/>
            <a:ext cx="2834869" cy="151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756" tIns="53378" rIns="106756" bIns="53378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Aft>
                <a:spcPts val="350"/>
              </a:spcAft>
            </a:pPr>
            <a:r>
              <a:rPr lang="ru-RU" altLang="ru-RU" sz="1600" b="1" dirty="0">
                <a:solidFill>
                  <a:srgbClr val="0070C0"/>
                </a:solidFill>
              </a:rPr>
              <a:t>Председатель Координационного совета</a:t>
            </a:r>
          </a:p>
          <a:p>
            <a:pPr algn="ctr"/>
            <a:r>
              <a:rPr lang="ru-RU" altLang="ru-RU" sz="1400" dirty="0">
                <a:solidFill>
                  <a:srgbClr val="0070C0"/>
                </a:solidFill>
              </a:rPr>
              <a:t>Принимает окончательное решение о финансировании </a:t>
            </a:r>
            <a:r>
              <a:rPr lang="ru-RU" altLang="ru-RU" sz="1400" dirty="0" smtClean="0">
                <a:solidFill>
                  <a:srgbClr val="0070C0"/>
                </a:solidFill>
              </a:rPr>
              <a:t>закупок</a:t>
            </a:r>
            <a:endParaRPr lang="ru-RU" altLang="ru-RU" sz="1400" dirty="0">
              <a:solidFill>
                <a:srgbClr val="0070C0"/>
              </a:solidFill>
            </a:endParaRPr>
          </a:p>
          <a:p>
            <a:pPr algn="ctr"/>
            <a:r>
              <a:rPr lang="ru-RU" altLang="ru-RU" sz="1400" b="1" dirty="0">
                <a:solidFill>
                  <a:srgbClr val="FF9900"/>
                </a:solidFill>
              </a:rPr>
              <a:t>Ректор</a:t>
            </a:r>
          </a:p>
        </p:txBody>
      </p:sp>
      <p:sp>
        <p:nvSpPr>
          <p:cNvPr id="5125" name="TextBox 15"/>
          <p:cNvSpPr txBox="1">
            <a:spLocks noChangeArrowheads="1"/>
          </p:cNvSpPr>
          <p:nvPr/>
        </p:nvSpPr>
        <p:spPr bwMode="auto">
          <a:xfrm>
            <a:off x="653256" y="2195139"/>
            <a:ext cx="2834870" cy="2128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756" tIns="53378" rIns="106756" bIns="53378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Aft>
                <a:spcPts val="350"/>
              </a:spcAft>
            </a:pPr>
            <a:r>
              <a:rPr lang="ru-RU" altLang="ru-RU" sz="1600" b="1" dirty="0">
                <a:solidFill>
                  <a:srgbClr val="0070C0"/>
                </a:solidFill>
              </a:rPr>
              <a:t>Координационный совет</a:t>
            </a:r>
          </a:p>
          <a:p>
            <a:pPr algn="ctr"/>
            <a:r>
              <a:rPr lang="ru-RU" altLang="ru-RU" sz="1400" dirty="0" smtClean="0">
                <a:solidFill>
                  <a:srgbClr val="0070C0"/>
                </a:solidFill>
              </a:rPr>
              <a:t>Принимает решения </a:t>
            </a:r>
            <a:r>
              <a:rPr lang="ru-RU" altLang="ru-RU" sz="1400" dirty="0">
                <a:solidFill>
                  <a:srgbClr val="0070C0"/>
                </a:solidFill>
              </a:rPr>
              <a:t>о  целесообразности </a:t>
            </a:r>
            <a:r>
              <a:rPr lang="ru-RU" altLang="ru-RU" sz="1400" dirty="0" smtClean="0">
                <a:solidFill>
                  <a:srgbClr val="0070C0"/>
                </a:solidFill>
              </a:rPr>
              <a:t> и взаимодополняемости проектов, мероприятий,  соответствующих закупок, оценивает результаты Программы в целом</a:t>
            </a:r>
            <a:endParaRPr lang="ru-RU" altLang="ru-RU" sz="1400" dirty="0">
              <a:solidFill>
                <a:srgbClr val="0070C0"/>
              </a:solidFill>
            </a:endParaRPr>
          </a:p>
          <a:p>
            <a:pPr algn="ctr"/>
            <a:r>
              <a:rPr lang="ru-RU" altLang="ru-RU" sz="1400" b="1" dirty="0" smtClean="0">
                <a:solidFill>
                  <a:srgbClr val="FF9900"/>
                </a:solidFill>
              </a:rPr>
              <a:t>Проректоры и директоры департаментов</a:t>
            </a:r>
            <a:endParaRPr lang="ru-RU" altLang="ru-RU" sz="1400" b="1" dirty="0">
              <a:solidFill>
                <a:srgbClr val="FF9900"/>
              </a:solidFill>
            </a:endParaRPr>
          </a:p>
        </p:txBody>
      </p:sp>
      <p:sp>
        <p:nvSpPr>
          <p:cNvPr id="5126" name="TextBox 16"/>
          <p:cNvSpPr txBox="1">
            <a:spLocks noChangeArrowheads="1"/>
          </p:cNvSpPr>
          <p:nvPr/>
        </p:nvSpPr>
        <p:spPr bwMode="auto">
          <a:xfrm>
            <a:off x="7739856" y="1906587"/>
            <a:ext cx="2834870" cy="1113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756" tIns="53378" rIns="106756" bIns="53378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Aft>
                <a:spcPts val="350"/>
              </a:spcAft>
            </a:pPr>
            <a:r>
              <a:rPr lang="ru-RU" altLang="ru-RU" sz="1600" b="1" dirty="0" smtClean="0">
                <a:solidFill>
                  <a:srgbClr val="0070C0"/>
                </a:solidFill>
              </a:rPr>
              <a:t>Департамент управления качеством и проектных решений КФУ</a:t>
            </a:r>
            <a:endParaRPr lang="ru-RU" altLang="ru-RU" sz="1600" b="1" dirty="0">
              <a:solidFill>
                <a:srgbClr val="0070C0"/>
              </a:solidFill>
            </a:endParaRPr>
          </a:p>
          <a:p>
            <a:pPr algn="ctr">
              <a:spcAft>
                <a:spcPts val="350"/>
              </a:spcAft>
            </a:pPr>
            <a:endParaRPr lang="ru-RU" altLang="ru-RU" sz="1400" dirty="0">
              <a:solidFill>
                <a:srgbClr val="0070C0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310856" y="1144587"/>
            <a:ext cx="2702310" cy="2638656"/>
          </a:xfrm>
          <a:prstGeom prst="roundRect">
            <a:avLst/>
          </a:prstGeom>
          <a:noFill/>
          <a:ln w="12700" cmpd="sng">
            <a:solidFill>
              <a:schemeClr val="accent5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53256" y="1296987"/>
            <a:ext cx="2834870" cy="2971800"/>
          </a:xfrm>
          <a:prstGeom prst="roundRect">
            <a:avLst/>
          </a:prstGeom>
          <a:noFill/>
          <a:ln w="12700" cmpd="sng">
            <a:solidFill>
              <a:schemeClr val="accent5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5129" name="Изображение 2" descr="services-accelerator-icon-growthbubble.png"/>
          <p:cNvPicPr>
            <a:picLocks noChangeAspect="1"/>
          </p:cNvPicPr>
          <p:nvPr/>
        </p:nvPicPr>
        <p:blipFill>
          <a:blip r:embed="rId3" cstate="print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0727" y="839787"/>
            <a:ext cx="1107814" cy="1123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Скругленный прямоугольник 19"/>
          <p:cNvSpPr/>
          <p:nvPr/>
        </p:nvSpPr>
        <p:spPr>
          <a:xfrm>
            <a:off x="7739856" y="1144587"/>
            <a:ext cx="2834870" cy="4114800"/>
          </a:xfrm>
          <a:prstGeom prst="roundRect">
            <a:avLst/>
          </a:prstGeom>
          <a:noFill/>
          <a:ln w="12700" cmpd="sng">
            <a:solidFill>
              <a:schemeClr val="accent5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5131" name="Изображение 20" descr="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162" y="1333576"/>
            <a:ext cx="944957" cy="898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Изображение 21" descr="business-icon-128x128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323" y="1460779"/>
            <a:ext cx="772630" cy="734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3" name="TextBox 23"/>
          <p:cNvSpPr txBox="1">
            <a:spLocks noChangeArrowheads="1"/>
          </p:cNvSpPr>
          <p:nvPr/>
        </p:nvSpPr>
        <p:spPr bwMode="auto">
          <a:xfrm>
            <a:off x="689307" y="5441856"/>
            <a:ext cx="2834870" cy="1923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756" tIns="53378" rIns="106756" bIns="53378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600" b="1" dirty="0" smtClean="0">
                <a:solidFill>
                  <a:srgbClr val="0070C0"/>
                </a:solidFill>
              </a:rPr>
              <a:t>Экспертные советы</a:t>
            </a:r>
            <a:endParaRPr lang="ru-RU" altLang="ru-RU" sz="1600" b="1" dirty="0">
              <a:solidFill>
                <a:srgbClr val="0070C0"/>
              </a:solidFill>
            </a:endParaRPr>
          </a:p>
          <a:p>
            <a:pPr algn="ctr"/>
            <a:r>
              <a:rPr lang="ru-RU" altLang="ru-RU" sz="1600" b="1" dirty="0">
                <a:solidFill>
                  <a:srgbClr val="0070C0"/>
                </a:solidFill>
              </a:rPr>
              <a:t>по </a:t>
            </a:r>
            <a:r>
              <a:rPr lang="ru-RU" altLang="ru-RU" sz="1600" b="1" dirty="0" smtClean="0">
                <a:solidFill>
                  <a:srgbClr val="0070C0"/>
                </a:solidFill>
              </a:rPr>
              <a:t>направлениям при проректорах</a:t>
            </a:r>
          </a:p>
          <a:p>
            <a:pPr algn="ctr"/>
            <a:r>
              <a:rPr lang="ru-RU" altLang="ru-RU" sz="1400" dirty="0" smtClean="0">
                <a:solidFill>
                  <a:srgbClr val="0070C0"/>
                </a:solidFill>
              </a:rPr>
              <a:t>Оценивают проектные заявки и результаты проектов, предлагают годичные рабочие программы</a:t>
            </a:r>
          </a:p>
          <a:p>
            <a:pPr algn="ctr"/>
            <a:r>
              <a:rPr lang="ru-RU" altLang="ru-RU" sz="1400" b="1" dirty="0" smtClean="0">
                <a:solidFill>
                  <a:srgbClr val="FF9900"/>
                </a:solidFill>
              </a:rPr>
              <a:t>Приглашенные и собственные эксперты</a:t>
            </a:r>
            <a:endParaRPr lang="ru-RU" altLang="ru-RU" sz="1400" dirty="0">
              <a:solidFill>
                <a:srgbClr val="0070C0"/>
              </a:solidFill>
            </a:endParaRPr>
          </a:p>
        </p:txBody>
      </p:sp>
      <p:sp>
        <p:nvSpPr>
          <p:cNvPr id="5134" name="TextBox 24"/>
          <p:cNvSpPr txBox="1">
            <a:spLocks noChangeArrowheads="1"/>
          </p:cNvSpPr>
          <p:nvPr/>
        </p:nvSpPr>
        <p:spPr bwMode="auto">
          <a:xfrm>
            <a:off x="5135481" y="5774661"/>
            <a:ext cx="1656987" cy="65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756" tIns="53378" rIns="106756" bIns="53378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Aft>
                <a:spcPts val="350"/>
              </a:spcAft>
            </a:pPr>
            <a:r>
              <a:rPr lang="ru-RU" altLang="ru-RU" sz="1600" b="1" dirty="0" smtClean="0">
                <a:solidFill>
                  <a:srgbClr val="0070C0"/>
                </a:solidFill>
              </a:rPr>
              <a:t>Департаменты,</a:t>
            </a:r>
          </a:p>
          <a:p>
            <a:pPr algn="ctr">
              <a:spcAft>
                <a:spcPts val="350"/>
              </a:spcAft>
            </a:pPr>
            <a:r>
              <a:rPr lang="ru-RU" altLang="ru-RU" sz="1600" b="1" dirty="0" smtClean="0">
                <a:solidFill>
                  <a:srgbClr val="0070C0"/>
                </a:solidFill>
              </a:rPr>
              <a:t>управления</a:t>
            </a:r>
            <a:endParaRPr lang="ru-RU" altLang="ru-RU" sz="1400" dirty="0">
              <a:solidFill>
                <a:srgbClr val="0070C0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53256" y="4700900"/>
            <a:ext cx="2834870" cy="2615887"/>
          </a:xfrm>
          <a:prstGeom prst="roundRect">
            <a:avLst/>
          </a:prstGeom>
          <a:noFill/>
          <a:ln w="12700" cmpd="sng">
            <a:solidFill>
              <a:schemeClr val="accent3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221081" y="5461990"/>
            <a:ext cx="2832975" cy="1958293"/>
          </a:xfrm>
          <a:prstGeom prst="roundRect">
            <a:avLst/>
          </a:prstGeom>
          <a:noFill/>
          <a:ln w="12700" cmpd="sng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5137" name="Изображение 27" descr="people_ico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937" y="4624701"/>
            <a:ext cx="1403232" cy="1000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Изображение 22" descr="user_icon.png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19"/>
          <a:stretch/>
        </p:blipFill>
        <p:spPr>
          <a:xfrm>
            <a:off x="4360703" y="5580634"/>
            <a:ext cx="801080" cy="653139"/>
          </a:xfrm>
          <a:prstGeom prst="rect">
            <a:avLst/>
          </a:prstGeom>
          <a:ln>
            <a:noFill/>
          </a:ln>
        </p:spPr>
      </p:pic>
      <p:sp>
        <p:nvSpPr>
          <p:cNvPr id="31" name="Скругленный прямоугольник 30"/>
          <p:cNvSpPr/>
          <p:nvPr/>
        </p:nvSpPr>
        <p:spPr>
          <a:xfrm>
            <a:off x="3677733" y="3963987"/>
            <a:ext cx="3909723" cy="1143000"/>
          </a:xfrm>
          <a:prstGeom prst="roundRect">
            <a:avLst/>
          </a:prstGeom>
          <a:noFill/>
          <a:ln w="12700" cmpd="sng">
            <a:solidFill>
              <a:schemeClr val="tx1">
                <a:lumMod val="85000"/>
                <a:lumOff val="15000"/>
              </a:schemeClr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5140" name="Изображение 2050" descr="656916931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138" y="4124179"/>
            <a:ext cx="515086" cy="489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56" name="Прямая со стрелкой 2055"/>
          <p:cNvCxnSpPr/>
          <p:nvPr/>
        </p:nvCxnSpPr>
        <p:spPr>
          <a:xfrm>
            <a:off x="7161265" y="2173297"/>
            <a:ext cx="525915" cy="489854"/>
          </a:xfrm>
          <a:prstGeom prst="straightConnector1">
            <a:avLst/>
          </a:prstGeom>
          <a:ln w="3175" cmpd="sng">
            <a:solidFill>
              <a:srgbClr val="0070C0"/>
            </a:solidFill>
            <a:prstDash val="sys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46" name="Прямоугольник 17"/>
          <p:cNvSpPr>
            <a:spLocks noChangeArrowheads="1"/>
          </p:cNvSpPr>
          <p:nvPr/>
        </p:nvSpPr>
        <p:spPr bwMode="auto">
          <a:xfrm>
            <a:off x="7892256" y="2744787"/>
            <a:ext cx="2554601" cy="2477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756" tIns="53378" rIns="106756" bIns="53378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400" dirty="0" smtClean="0">
                <a:solidFill>
                  <a:srgbClr val="0070C0"/>
                </a:solidFill>
              </a:rPr>
              <a:t>Координация реализации Программы, организация  </a:t>
            </a:r>
            <a:r>
              <a:rPr lang="ru-RU" altLang="ru-RU" sz="1400" dirty="0">
                <a:solidFill>
                  <a:srgbClr val="0070C0"/>
                </a:solidFill>
              </a:rPr>
              <a:t>планирования, выполнения</a:t>
            </a:r>
            <a:r>
              <a:rPr lang="en-US" altLang="ru-RU" sz="1400" dirty="0">
                <a:solidFill>
                  <a:srgbClr val="0070C0"/>
                </a:solidFill>
              </a:rPr>
              <a:t>,</a:t>
            </a:r>
            <a:r>
              <a:rPr lang="ru-RU" altLang="ru-RU" sz="1400" dirty="0">
                <a:solidFill>
                  <a:srgbClr val="0070C0"/>
                </a:solidFill>
              </a:rPr>
              <a:t> </a:t>
            </a:r>
            <a:r>
              <a:rPr lang="ru-RU" altLang="ru-RU" sz="1400" dirty="0" smtClean="0">
                <a:solidFill>
                  <a:srgbClr val="0070C0"/>
                </a:solidFill>
              </a:rPr>
              <a:t>сопровождения мероприятий, мониторинг, отчетность, организация конкурсов и конкурсный отбор , сопровождение проектов, информационно-консультационное сопровождение, публичность</a:t>
            </a:r>
            <a:endParaRPr lang="ru-RU" altLang="ru-RU" sz="1400" dirty="0">
              <a:solidFill>
                <a:srgbClr val="0070C0"/>
              </a:solidFill>
            </a:endParaRPr>
          </a:p>
        </p:txBody>
      </p:sp>
      <p:sp>
        <p:nvSpPr>
          <p:cNvPr id="5147" name="TextBox 49"/>
          <p:cNvSpPr txBox="1">
            <a:spLocks noChangeArrowheads="1"/>
          </p:cNvSpPr>
          <p:nvPr/>
        </p:nvSpPr>
        <p:spPr bwMode="auto">
          <a:xfrm>
            <a:off x="4297281" y="6402387"/>
            <a:ext cx="2749653" cy="969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6756" tIns="53378" rIns="106756" bIns="53378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400" dirty="0">
                <a:solidFill>
                  <a:srgbClr val="0070C0"/>
                </a:solidFill>
              </a:rPr>
              <a:t>Обеспечение и сопровождение </a:t>
            </a:r>
            <a:r>
              <a:rPr lang="ru-RU" altLang="ru-RU" sz="1400" dirty="0" smtClean="0">
                <a:solidFill>
                  <a:srgbClr val="0070C0"/>
                </a:solidFill>
              </a:rPr>
              <a:t>закупок, бухгалтерского учета, заключения договоров и пр.</a:t>
            </a:r>
            <a:endParaRPr lang="ru-RU" altLang="ru-RU" sz="1400" dirty="0">
              <a:solidFill>
                <a:srgbClr val="0070C0"/>
              </a:solidFill>
            </a:endParaRPr>
          </a:p>
          <a:p>
            <a:pPr algn="ctr"/>
            <a:r>
              <a:rPr lang="ru-RU" altLang="ru-RU" sz="1400" b="1" dirty="0">
                <a:solidFill>
                  <a:srgbClr val="FF9900"/>
                </a:solidFill>
              </a:rPr>
              <a:t>Структурные подразделения</a:t>
            </a:r>
          </a:p>
        </p:txBody>
      </p:sp>
      <p:sp>
        <p:nvSpPr>
          <p:cNvPr id="5148" name="TextBox 56"/>
          <p:cNvSpPr txBox="1">
            <a:spLocks noChangeArrowheads="1"/>
          </p:cNvSpPr>
          <p:nvPr/>
        </p:nvSpPr>
        <p:spPr bwMode="auto">
          <a:xfrm>
            <a:off x="4228800" y="4005385"/>
            <a:ext cx="3358656" cy="1051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6756" tIns="53378" rIns="106756" bIns="53378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Aft>
                <a:spcPts val="350"/>
              </a:spcAft>
            </a:pPr>
            <a:r>
              <a:rPr lang="ru-RU" altLang="ru-RU" sz="1600" b="1" dirty="0" smtClean="0">
                <a:solidFill>
                  <a:srgbClr val="0070C0"/>
                </a:solidFill>
              </a:rPr>
              <a:t>Проектные коллективы</a:t>
            </a:r>
            <a:endParaRPr lang="ru-RU" altLang="ru-RU" sz="1600" b="1" dirty="0">
              <a:solidFill>
                <a:srgbClr val="0070C0"/>
              </a:solidFill>
            </a:endParaRPr>
          </a:p>
          <a:p>
            <a:pPr algn="ctr"/>
            <a:r>
              <a:rPr lang="ru-RU" altLang="ru-RU" sz="1400" dirty="0" smtClean="0">
                <a:solidFill>
                  <a:srgbClr val="0070C0"/>
                </a:solidFill>
              </a:rPr>
              <a:t>Участие в конкурсах, формирование проектных заявок , реализация проектов</a:t>
            </a:r>
            <a:endParaRPr lang="ru-RU" altLang="ru-RU" sz="1400" dirty="0">
              <a:solidFill>
                <a:srgbClr val="0070C0"/>
              </a:solidFill>
            </a:endParaRPr>
          </a:p>
          <a:p>
            <a:pPr algn="ctr"/>
            <a:r>
              <a:rPr lang="ru-RU" altLang="ru-RU" sz="1400" b="1" dirty="0" smtClean="0">
                <a:solidFill>
                  <a:srgbClr val="FF9900"/>
                </a:solidFill>
              </a:rPr>
              <a:t>Сотрудники </a:t>
            </a:r>
            <a:endParaRPr lang="ru-RU" altLang="ru-RU" sz="1400" b="1" dirty="0">
              <a:solidFill>
                <a:srgbClr val="FF990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7510990"/>
            <a:ext cx="10907713" cy="2951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2291335" y="77787"/>
            <a:ext cx="4089261" cy="70019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ru-RU" altLang="zh-CN" sz="65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ФЕДЕРАЛЬНОЕ ГОСУДАРСТВЕННОЕ ОБРАЗОВАТЕЛЬНОЕ УЧРЕЖДЕНИЕ ВЫСШЕГО ОБРАЗОВАНИЯ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«Крымский федеральный университет имени  В.И. Вернадского»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ФГАОУ ВО «КФУ им. В.И. Вернадского»</a:t>
            </a:r>
            <a:endParaRPr lang="ru-RU" altLang="zh-CN" sz="105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800"/>
              </a:lnSpc>
              <a:tabLst/>
            </a:pPr>
            <a:endParaRPr lang="ru-RU" altLang="zh-CN" sz="65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2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90601" y="0"/>
            <a:ext cx="1262855" cy="95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Box 23"/>
          <p:cNvSpPr txBox="1">
            <a:spLocks noChangeArrowheads="1"/>
          </p:cNvSpPr>
          <p:nvPr/>
        </p:nvSpPr>
        <p:spPr bwMode="auto">
          <a:xfrm>
            <a:off x="7739856" y="6195395"/>
            <a:ext cx="2834870" cy="1215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756" tIns="53378" rIns="106756" bIns="53378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600" b="1" dirty="0" smtClean="0">
                <a:solidFill>
                  <a:srgbClr val="0070C0"/>
                </a:solidFill>
              </a:rPr>
              <a:t>Экспертные группы</a:t>
            </a:r>
            <a:endParaRPr lang="ru-RU" altLang="ru-RU" sz="1600" b="1" dirty="0">
              <a:solidFill>
                <a:srgbClr val="0070C0"/>
              </a:solidFill>
            </a:endParaRPr>
          </a:p>
          <a:p>
            <a:pPr algn="ctr"/>
            <a:r>
              <a:rPr lang="ru-RU" altLang="ru-RU" sz="1400" dirty="0" smtClean="0">
                <a:solidFill>
                  <a:srgbClr val="0070C0"/>
                </a:solidFill>
              </a:rPr>
              <a:t>Оценивают бюджет  проектных заявок и эффективность расходования средств проектными коллективами</a:t>
            </a:r>
            <a:endParaRPr lang="ru-RU" altLang="ru-RU" sz="1400" dirty="0">
              <a:solidFill>
                <a:srgbClr val="0070C0"/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7739856" y="5564187"/>
            <a:ext cx="2834870" cy="1816018"/>
          </a:xfrm>
          <a:prstGeom prst="roundRect">
            <a:avLst/>
          </a:prstGeom>
          <a:noFill/>
          <a:ln w="12700" cmpd="sng">
            <a:solidFill>
              <a:schemeClr val="accent3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35" name="Изображение 27" descr="people_ico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2486" y="5487987"/>
            <a:ext cx="1403232" cy="1000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8" name="Прямая со стрелкой 37"/>
          <p:cNvCxnSpPr/>
          <p:nvPr/>
        </p:nvCxnSpPr>
        <p:spPr>
          <a:xfrm flipH="1">
            <a:off x="3548856" y="2135187"/>
            <a:ext cx="6858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endCxn id="5125" idx="2"/>
          </p:cNvCxnSpPr>
          <p:nvPr/>
        </p:nvCxnSpPr>
        <p:spPr>
          <a:xfrm flipV="1">
            <a:off x="2024856" y="4324004"/>
            <a:ext cx="45835" cy="3257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35" idx="0"/>
          </p:cNvCxnSpPr>
          <p:nvPr/>
        </p:nvCxnSpPr>
        <p:spPr>
          <a:xfrm flipV="1">
            <a:off x="9214102" y="5259387"/>
            <a:ext cx="49754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stCxn id="27" idx="0"/>
            <a:endCxn id="31" idx="2"/>
          </p:cNvCxnSpPr>
          <p:nvPr/>
        </p:nvCxnSpPr>
        <p:spPr>
          <a:xfrm flipH="1" flipV="1">
            <a:off x="5632595" y="5106987"/>
            <a:ext cx="4974" cy="3550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V="1">
            <a:off x="7130256" y="5183187"/>
            <a:ext cx="762000" cy="1219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 flipV="1">
            <a:off x="7206456" y="3278187"/>
            <a:ext cx="4572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Группа 58"/>
          <p:cNvGrpSpPr/>
          <p:nvPr/>
        </p:nvGrpSpPr>
        <p:grpSpPr>
          <a:xfrm>
            <a:off x="7968456" y="595370"/>
            <a:ext cx="1585412" cy="244417"/>
            <a:chOff x="4448464" y="1754187"/>
            <a:chExt cx="1585412" cy="244417"/>
          </a:xfrm>
        </p:grpSpPr>
        <p:sp>
          <p:nvSpPr>
            <p:cNvPr id="61" name="Прямоугольник 60"/>
            <p:cNvSpPr/>
            <p:nvPr/>
          </p:nvSpPr>
          <p:spPr>
            <a:xfrm>
              <a:off x="4448464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5789459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3" name="Группа 61"/>
          <p:cNvGrpSpPr/>
          <p:nvPr/>
        </p:nvGrpSpPr>
        <p:grpSpPr>
          <a:xfrm>
            <a:off x="2939256" y="611187"/>
            <a:ext cx="1585412" cy="244417"/>
            <a:chOff x="5922942" y="1754187"/>
            <a:chExt cx="1585412" cy="244417"/>
          </a:xfrm>
        </p:grpSpPr>
        <p:sp>
          <p:nvSpPr>
            <p:cNvPr id="64" name="Прямоугольник 63"/>
            <p:cNvSpPr/>
            <p:nvPr/>
          </p:nvSpPr>
          <p:spPr>
            <a:xfrm>
              <a:off x="592294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726393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6292056" y="611187"/>
            <a:ext cx="1585412" cy="244417"/>
            <a:chOff x="7741772" y="1754187"/>
            <a:chExt cx="1585412" cy="244417"/>
          </a:xfrm>
        </p:grpSpPr>
        <p:sp>
          <p:nvSpPr>
            <p:cNvPr id="67" name="Прямоугольник 66"/>
            <p:cNvSpPr/>
            <p:nvPr/>
          </p:nvSpPr>
          <p:spPr>
            <a:xfrm>
              <a:off x="774177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908276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2" name="Группа 82"/>
          <p:cNvGrpSpPr/>
          <p:nvPr/>
        </p:nvGrpSpPr>
        <p:grpSpPr>
          <a:xfrm>
            <a:off x="4615656" y="611187"/>
            <a:ext cx="1564869" cy="244417"/>
            <a:chOff x="2994529" y="1754187"/>
            <a:chExt cx="1564869" cy="244417"/>
          </a:xfrm>
          <a:solidFill>
            <a:srgbClr val="59A7C1"/>
          </a:solidFill>
        </p:grpSpPr>
        <p:sp>
          <p:nvSpPr>
            <p:cNvPr id="73" name="Прямоугольник 72"/>
            <p:cNvSpPr/>
            <p:nvPr/>
          </p:nvSpPr>
          <p:spPr>
            <a:xfrm>
              <a:off x="2994529" y="1845736"/>
              <a:ext cx="1531496" cy="45719"/>
            </a:xfrm>
            <a:prstGeom prst="rect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Овал 73"/>
            <p:cNvSpPr/>
            <p:nvPr/>
          </p:nvSpPr>
          <p:spPr>
            <a:xfrm>
              <a:off x="4314981" y="1754187"/>
              <a:ext cx="244417" cy="244417"/>
            </a:xfrm>
            <a:prstGeom prst="ellipse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6" name="Прямоугольник 75"/>
          <p:cNvSpPr/>
          <p:nvPr/>
        </p:nvSpPr>
        <p:spPr>
          <a:xfrm>
            <a:off x="2916903" y="751653"/>
            <a:ext cx="858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 и задачи</a:t>
            </a:r>
            <a:endParaRPr lang="ru-RU" sz="1000" dirty="0"/>
          </a:p>
        </p:txBody>
      </p:sp>
      <p:sp>
        <p:nvSpPr>
          <p:cNvPr id="77" name="Прямоугольник 76"/>
          <p:cNvSpPr/>
          <p:nvPr/>
        </p:nvSpPr>
        <p:spPr>
          <a:xfrm>
            <a:off x="4601083" y="752338"/>
            <a:ext cx="1303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Механизм реализации</a:t>
            </a:r>
            <a:endParaRPr lang="ru-RU" sz="1000" dirty="0"/>
          </a:p>
        </p:txBody>
      </p:sp>
      <p:sp>
        <p:nvSpPr>
          <p:cNvPr id="79" name="Прямоугольник 78"/>
          <p:cNvSpPr/>
          <p:nvPr/>
        </p:nvSpPr>
        <p:spPr>
          <a:xfrm>
            <a:off x="8053147" y="752338"/>
            <a:ext cx="1826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Первоочередные мероприятия</a:t>
            </a:r>
            <a:endParaRPr lang="ru-RU" sz="10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6286587" y="744477"/>
            <a:ext cx="1692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Сдерживающие</a:t>
            </a:r>
          </a:p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факторы</a:t>
            </a:r>
            <a:endParaRPr lang="ru-RU" sz="1000" dirty="0"/>
          </a:p>
        </p:txBody>
      </p:sp>
      <p:sp>
        <p:nvSpPr>
          <p:cNvPr id="82" name="Заголовок 2"/>
          <p:cNvSpPr>
            <a:spLocks noGrp="1"/>
          </p:cNvSpPr>
          <p:nvPr>
            <p:ph type="title"/>
          </p:nvPr>
        </p:nvSpPr>
        <p:spPr>
          <a:xfrm>
            <a:off x="2024856" y="-74613"/>
            <a:ext cx="8809493" cy="734360"/>
          </a:xfrm>
        </p:spPr>
        <p:txBody>
          <a:bodyPr rtlCol="0">
            <a:normAutofit/>
          </a:bodyPr>
          <a:lstStyle/>
          <a:p>
            <a:pPr algn="r">
              <a:defRPr/>
            </a:pPr>
            <a:r>
              <a:rPr lang="ru-RU" sz="3700" b="1" dirty="0" smtClean="0">
                <a:solidFill>
                  <a:srgbClr val="0070C0"/>
                </a:solidFill>
                <a:latin typeface="+mn-lt"/>
              </a:rPr>
              <a:t>Система управления</a:t>
            </a:r>
            <a:endParaRPr lang="ru-RU" sz="3700" b="1" dirty="0">
              <a:solidFill>
                <a:srgbClr val="0070C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72256" y="1049277"/>
            <a:ext cx="1013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РАЗВИТИЯ КФУ на 2015-2024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345233" y="2583278"/>
            <a:ext cx="2630441" cy="4278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принятия решений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352813" y="3146524"/>
            <a:ext cx="2630441" cy="4278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управления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341264" y="3674081"/>
            <a:ext cx="2630441" cy="427893"/>
          </a:xfrm>
          <a:prstGeom prst="roundRect">
            <a:avLst/>
          </a:prstGeom>
          <a:solidFill>
            <a:srgbClr val="59A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Процессы Программы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Пятиугольник 45"/>
          <p:cNvSpPr/>
          <p:nvPr/>
        </p:nvSpPr>
        <p:spPr>
          <a:xfrm>
            <a:off x="3699492" y="2592387"/>
            <a:ext cx="6781801" cy="762000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Формирование детальных планов </a:t>
            </a: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реализации Программы</a:t>
            </a:r>
          </a:p>
        </p:txBody>
      </p:sp>
      <p:sp>
        <p:nvSpPr>
          <p:cNvPr id="56" name="Пятиугольник 55"/>
          <p:cNvSpPr/>
          <p:nvPr/>
        </p:nvSpPr>
        <p:spPr>
          <a:xfrm>
            <a:off x="3701255" y="3684058"/>
            <a:ext cx="6781801" cy="762000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Организация и проведение конкурсов и мероприятий</a:t>
            </a:r>
          </a:p>
        </p:txBody>
      </p:sp>
      <p:sp>
        <p:nvSpPr>
          <p:cNvPr id="58" name="Пятиугольник 57"/>
          <p:cNvSpPr/>
          <p:nvPr/>
        </p:nvSpPr>
        <p:spPr>
          <a:xfrm>
            <a:off x="3701255" y="4775729"/>
            <a:ext cx="6781801" cy="762000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Выполнение проектов, реализация закупок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3" name="Пятиугольник 62"/>
          <p:cNvSpPr/>
          <p:nvPr/>
        </p:nvSpPr>
        <p:spPr>
          <a:xfrm>
            <a:off x="3701255" y="5867400"/>
            <a:ext cx="6781801" cy="762000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Мониторинг и отчетность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8" name="Пятиугольник 67"/>
          <p:cNvSpPr/>
          <p:nvPr/>
        </p:nvSpPr>
        <p:spPr>
          <a:xfrm>
            <a:off x="3472656" y="2548968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9" name="Пятиугольник 68"/>
          <p:cNvSpPr/>
          <p:nvPr/>
        </p:nvSpPr>
        <p:spPr>
          <a:xfrm>
            <a:off x="3472656" y="3640639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0" name="Пятиугольник 69"/>
          <p:cNvSpPr/>
          <p:nvPr/>
        </p:nvSpPr>
        <p:spPr>
          <a:xfrm>
            <a:off x="3472656" y="4732310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Пятиугольник 70"/>
          <p:cNvSpPr/>
          <p:nvPr/>
        </p:nvSpPr>
        <p:spPr>
          <a:xfrm>
            <a:off x="3472656" y="5823981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352812" y="4221894"/>
            <a:ext cx="2630441" cy="4278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Участники процессов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" name="Группа 58"/>
          <p:cNvGrpSpPr/>
          <p:nvPr/>
        </p:nvGrpSpPr>
        <p:grpSpPr>
          <a:xfrm>
            <a:off x="6292056" y="1601787"/>
            <a:ext cx="1585412" cy="244417"/>
            <a:chOff x="4448464" y="1754187"/>
            <a:chExt cx="1585412" cy="244417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4448464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5789459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61"/>
          <p:cNvGrpSpPr/>
          <p:nvPr/>
        </p:nvGrpSpPr>
        <p:grpSpPr>
          <a:xfrm>
            <a:off x="2939256" y="1601787"/>
            <a:ext cx="1585412" cy="244417"/>
            <a:chOff x="5922942" y="1754187"/>
            <a:chExt cx="1585412" cy="244417"/>
          </a:xfrm>
        </p:grpSpPr>
        <p:sp>
          <p:nvSpPr>
            <p:cNvPr id="64" name="Прямоугольник 63"/>
            <p:cNvSpPr/>
            <p:nvPr/>
          </p:nvSpPr>
          <p:spPr>
            <a:xfrm>
              <a:off x="592294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726393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65"/>
          <p:cNvGrpSpPr/>
          <p:nvPr/>
        </p:nvGrpSpPr>
        <p:grpSpPr>
          <a:xfrm>
            <a:off x="8053147" y="1611136"/>
            <a:ext cx="1585412" cy="244417"/>
            <a:chOff x="7741772" y="1754187"/>
            <a:chExt cx="1585412" cy="244417"/>
          </a:xfrm>
        </p:grpSpPr>
        <p:sp>
          <p:nvSpPr>
            <p:cNvPr id="67" name="Прямоугольник 66"/>
            <p:cNvSpPr/>
            <p:nvPr/>
          </p:nvSpPr>
          <p:spPr>
            <a:xfrm>
              <a:off x="774177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Овал 72"/>
            <p:cNvSpPr/>
            <p:nvPr/>
          </p:nvSpPr>
          <p:spPr>
            <a:xfrm>
              <a:off x="908276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78"/>
          <p:cNvGrpSpPr/>
          <p:nvPr/>
        </p:nvGrpSpPr>
        <p:grpSpPr>
          <a:xfrm>
            <a:off x="1186656" y="1609606"/>
            <a:ext cx="1585412" cy="244417"/>
            <a:chOff x="1500197" y="1754187"/>
            <a:chExt cx="1585412" cy="244417"/>
          </a:xfrm>
          <a:solidFill>
            <a:schemeClr val="bg1">
              <a:lumMod val="85000"/>
            </a:schemeClr>
          </a:solidFill>
        </p:grpSpPr>
        <p:sp>
          <p:nvSpPr>
            <p:cNvPr id="80" name="Прямоугольник 79"/>
            <p:cNvSpPr/>
            <p:nvPr/>
          </p:nvSpPr>
          <p:spPr>
            <a:xfrm>
              <a:off x="1500197" y="1845736"/>
              <a:ext cx="1531496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2841192" y="1754187"/>
              <a:ext cx="244417" cy="2444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82"/>
          <p:cNvGrpSpPr/>
          <p:nvPr/>
        </p:nvGrpSpPr>
        <p:grpSpPr>
          <a:xfrm>
            <a:off x="4615656" y="1601787"/>
            <a:ext cx="1564869" cy="244417"/>
            <a:chOff x="2994529" y="1754187"/>
            <a:chExt cx="1564869" cy="244417"/>
          </a:xfrm>
          <a:solidFill>
            <a:srgbClr val="59A7C1"/>
          </a:solidFill>
        </p:grpSpPr>
        <p:sp>
          <p:nvSpPr>
            <p:cNvPr id="84" name="Прямоугольник 83"/>
            <p:cNvSpPr/>
            <p:nvPr/>
          </p:nvSpPr>
          <p:spPr>
            <a:xfrm>
              <a:off x="2994529" y="1845736"/>
              <a:ext cx="1531496" cy="45719"/>
            </a:xfrm>
            <a:prstGeom prst="rect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4314981" y="1754187"/>
              <a:ext cx="244417" cy="244417"/>
            </a:xfrm>
            <a:prstGeom prst="ellipse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2291335" y="77787"/>
            <a:ext cx="4089261" cy="70019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ru-RU" altLang="zh-CN" sz="65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ФЕДЕРАЛЬНОЕ ГОСУДАРСТВЕННОЕ ОБРАЗОВАТЕЛЬНОЕ УЧРЕЖДЕНИЕ ВЫСШЕГО ОБРАЗОВАНИЯ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«Крымский федеральный университет имени  В.И. Вернадского»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ФГАОУ ВО «КФУ им. В.И. Вернадского»</a:t>
            </a:r>
            <a:endParaRPr lang="ru-RU" altLang="zh-CN" sz="105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800"/>
              </a:lnSpc>
              <a:tabLst/>
            </a:pPr>
            <a:endParaRPr lang="ru-RU" altLang="zh-CN" sz="65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186656" y="1742253"/>
            <a:ext cx="12987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факты</a:t>
            </a:r>
            <a:endParaRPr lang="ru-RU" sz="1000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916903" y="1742253"/>
            <a:ext cx="858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 и задачи</a:t>
            </a:r>
            <a:endParaRPr lang="ru-RU" sz="10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4601083" y="1742938"/>
            <a:ext cx="1303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Механизм реализации</a:t>
            </a:r>
            <a:endParaRPr lang="ru-RU" sz="10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8053147" y="1742938"/>
            <a:ext cx="1826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Первоочередные мероприятия</a:t>
            </a:r>
            <a:endParaRPr lang="ru-RU" sz="10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5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1" y="0"/>
            <a:ext cx="1262855" cy="95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Прямоугольник 42"/>
          <p:cNvSpPr/>
          <p:nvPr/>
        </p:nvSpPr>
        <p:spPr>
          <a:xfrm>
            <a:off x="0" y="7510990"/>
            <a:ext cx="10907713" cy="2951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6286587" y="1735077"/>
            <a:ext cx="1692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Сдерживающие</a:t>
            </a:r>
          </a:p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факторы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59931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7480391"/>
            <a:ext cx="10907713" cy="2951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" name="Заголовок 2"/>
          <p:cNvSpPr>
            <a:spLocks noGrp="1"/>
          </p:cNvSpPr>
          <p:nvPr>
            <p:ph type="title"/>
          </p:nvPr>
        </p:nvSpPr>
        <p:spPr>
          <a:xfrm>
            <a:off x="1626689" y="458975"/>
            <a:ext cx="8809493" cy="73436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3700" b="1" dirty="0" smtClean="0">
                <a:solidFill>
                  <a:srgbClr val="0070C0"/>
                </a:solidFill>
                <a:latin typeface="+mn-lt"/>
              </a:rPr>
              <a:t>Процессы реализации Программы развития</a:t>
            </a:r>
            <a:endParaRPr lang="ru-RU" sz="37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103" name="TextBox 65"/>
          <p:cNvSpPr txBox="1">
            <a:spLocks noChangeArrowheads="1"/>
          </p:cNvSpPr>
          <p:nvPr/>
        </p:nvSpPr>
        <p:spPr bwMode="auto">
          <a:xfrm>
            <a:off x="577056" y="4421188"/>
            <a:ext cx="4639565" cy="3908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6756" tIns="53378" rIns="106756" bIns="53378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900" b="1" dirty="0" smtClean="0">
                <a:solidFill>
                  <a:srgbClr val="0070C0"/>
                </a:solidFill>
              </a:rPr>
              <a:t>Закупки</a:t>
            </a:r>
            <a:r>
              <a:rPr lang="en-US" altLang="ru-RU" sz="1900" b="1" dirty="0" smtClean="0">
                <a:solidFill>
                  <a:srgbClr val="0070C0"/>
                </a:solidFill>
              </a:rPr>
              <a:t>:</a:t>
            </a:r>
            <a:endParaRPr lang="ru-RU" altLang="ru-RU" sz="1900" b="1" dirty="0" smtClean="0">
              <a:solidFill>
                <a:srgbClr val="0070C0"/>
              </a:solidFill>
            </a:endParaRPr>
          </a:p>
          <a:p>
            <a:pPr algn="ctr"/>
            <a:r>
              <a:rPr lang="ru-RU" altLang="ru-RU" sz="1900" dirty="0" smtClean="0">
                <a:solidFill>
                  <a:srgbClr val="0070C0"/>
                </a:solidFill>
              </a:rPr>
              <a:t>Оборудование</a:t>
            </a:r>
          </a:p>
          <a:p>
            <a:pPr algn="ctr"/>
            <a:r>
              <a:rPr lang="ru-RU" altLang="ru-RU" sz="1900" dirty="0" smtClean="0">
                <a:solidFill>
                  <a:srgbClr val="0070C0"/>
                </a:solidFill>
              </a:rPr>
              <a:t>Ремонты</a:t>
            </a:r>
          </a:p>
          <a:p>
            <a:pPr algn="ctr"/>
            <a:r>
              <a:rPr lang="ru-RU" altLang="ru-RU" sz="1900" dirty="0" smtClean="0">
                <a:solidFill>
                  <a:srgbClr val="0070C0"/>
                </a:solidFill>
              </a:rPr>
              <a:t>Повышение квалификации</a:t>
            </a:r>
          </a:p>
          <a:p>
            <a:pPr algn="ctr"/>
            <a:r>
              <a:rPr lang="ru-RU" altLang="ru-RU" sz="1900" dirty="0" smtClean="0">
                <a:solidFill>
                  <a:srgbClr val="0070C0"/>
                </a:solidFill>
              </a:rPr>
              <a:t>Внутренние конкурсы</a:t>
            </a:r>
          </a:p>
          <a:p>
            <a:pPr algn="ctr"/>
            <a:r>
              <a:rPr lang="ru-RU" altLang="ru-RU" sz="1900" dirty="0" smtClean="0">
                <a:solidFill>
                  <a:srgbClr val="0070C0"/>
                </a:solidFill>
              </a:rPr>
              <a:t>Организация мероприятий</a:t>
            </a:r>
          </a:p>
          <a:p>
            <a:pPr algn="ctr"/>
            <a:r>
              <a:rPr lang="ru-RU" altLang="ru-RU" sz="1900" dirty="0" smtClean="0">
                <a:solidFill>
                  <a:srgbClr val="0070C0"/>
                </a:solidFill>
              </a:rPr>
              <a:t>Приглашение преподавателей</a:t>
            </a:r>
          </a:p>
          <a:p>
            <a:pPr algn="ctr"/>
            <a:r>
              <a:rPr lang="ru-RU" altLang="ru-RU" sz="1900" dirty="0" smtClean="0">
                <a:solidFill>
                  <a:srgbClr val="0070C0"/>
                </a:solidFill>
              </a:rPr>
              <a:t>Академическая мобильность</a:t>
            </a:r>
          </a:p>
          <a:p>
            <a:pPr algn="ctr"/>
            <a:r>
              <a:rPr lang="ru-RU" altLang="ru-RU" sz="1900" dirty="0" smtClean="0">
                <a:solidFill>
                  <a:srgbClr val="0070C0"/>
                </a:solidFill>
              </a:rPr>
              <a:t>Сетевые программы</a:t>
            </a:r>
          </a:p>
          <a:p>
            <a:pPr algn="ctr"/>
            <a:r>
              <a:rPr lang="ru-RU" altLang="ru-RU" sz="1900" dirty="0" smtClean="0">
                <a:solidFill>
                  <a:srgbClr val="0070C0"/>
                </a:solidFill>
              </a:rPr>
              <a:t>…………………</a:t>
            </a:r>
          </a:p>
          <a:p>
            <a:pPr algn="ctr"/>
            <a:endParaRPr lang="ru-RU" altLang="ru-RU" sz="1900" dirty="0" smtClean="0">
              <a:solidFill>
                <a:srgbClr val="0070C0"/>
              </a:solidFill>
            </a:endParaRPr>
          </a:p>
          <a:p>
            <a:pPr algn="ctr"/>
            <a:endParaRPr lang="ru-RU" altLang="ru-RU" sz="1900" dirty="0" smtClean="0">
              <a:solidFill>
                <a:srgbClr val="0070C0"/>
              </a:solidFill>
            </a:endParaRPr>
          </a:p>
          <a:p>
            <a:pPr algn="ctr"/>
            <a:endParaRPr lang="ru-RU" altLang="ru-RU" sz="1900" dirty="0">
              <a:solidFill>
                <a:srgbClr val="0070C0"/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5368641" y="1927696"/>
            <a:ext cx="0" cy="5388905"/>
          </a:xfrm>
          <a:prstGeom prst="line">
            <a:avLst/>
          </a:prstGeom>
          <a:ln w="127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-43556" y="7480391"/>
            <a:ext cx="5412196" cy="0"/>
          </a:xfrm>
          <a:prstGeom prst="line">
            <a:avLst/>
          </a:prstGeom>
          <a:ln w="127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8" name="TextBox 41"/>
          <p:cNvSpPr txBox="1">
            <a:spLocks noChangeArrowheads="1"/>
          </p:cNvSpPr>
          <p:nvPr/>
        </p:nvSpPr>
        <p:spPr bwMode="auto">
          <a:xfrm>
            <a:off x="5797446" y="3261218"/>
            <a:ext cx="3965526" cy="938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6756" tIns="53378" rIns="106756" bIns="53378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b="1" dirty="0" smtClean="0">
                <a:solidFill>
                  <a:srgbClr val="FF6600"/>
                </a:solidFill>
              </a:rPr>
              <a:t>Мониторинг достижения целевых показателей эффективности реализации Программы развития</a:t>
            </a:r>
            <a:endParaRPr lang="ru-RU" altLang="ru-RU" dirty="0"/>
          </a:p>
        </p:txBody>
      </p:sp>
      <p:pic>
        <p:nvPicPr>
          <p:cNvPr id="18" name="Изображение 30" descr="Increase-ico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003" y="1805611"/>
            <a:ext cx="1117283" cy="1061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Изображение 13" descr="partners_money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690" y="1874029"/>
            <a:ext cx="1293624" cy="1134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41"/>
          <p:cNvSpPr txBox="1">
            <a:spLocks noChangeArrowheads="1"/>
          </p:cNvSpPr>
          <p:nvPr/>
        </p:nvSpPr>
        <p:spPr bwMode="auto">
          <a:xfrm>
            <a:off x="1020413" y="3300500"/>
            <a:ext cx="3965526" cy="661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6756" tIns="53378" rIns="106756" bIns="53378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b="1" dirty="0" smtClean="0">
                <a:solidFill>
                  <a:srgbClr val="FF6600"/>
                </a:solidFill>
              </a:rPr>
              <a:t>Реализация мероприятий</a:t>
            </a:r>
          </a:p>
          <a:p>
            <a:pPr algn="ctr"/>
            <a:r>
              <a:rPr lang="ru-RU" altLang="ru-RU" b="1" dirty="0" smtClean="0">
                <a:solidFill>
                  <a:srgbClr val="FF6600"/>
                </a:solidFill>
              </a:rPr>
              <a:t>Программы развития</a:t>
            </a:r>
            <a:endParaRPr lang="ru-RU" altLang="ru-RU" dirty="0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786856" y="3887787"/>
            <a:ext cx="0" cy="489854"/>
          </a:xfrm>
          <a:prstGeom prst="straightConnector1">
            <a:avLst/>
          </a:prstGeom>
          <a:ln>
            <a:solidFill>
              <a:srgbClr val="0070C0"/>
            </a:solidFill>
            <a:prstDash val="sys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979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72256" y="1049277"/>
            <a:ext cx="1013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РАЗВИТИЯ КФУ на 2015-2024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345233" y="2583278"/>
            <a:ext cx="2630441" cy="4278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принятия решений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352813" y="3146524"/>
            <a:ext cx="2630441" cy="4278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управления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341264" y="3674081"/>
            <a:ext cx="2630441" cy="4278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Процессы Программы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Пятиугольник 45"/>
          <p:cNvSpPr/>
          <p:nvPr/>
        </p:nvSpPr>
        <p:spPr>
          <a:xfrm>
            <a:off x="3699492" y="2592387"/>
            <a:ext cx="6781801" cy="762000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59A7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Формирование детальных планов </a:t>
            </a:r>
            <a:r>
              <a:rPr lang="ru-RU" dirty="0" smtClean="0">
                <a:solidFill>
                  <a:srgbClr val="59A7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экспертные советы, Координационный совет, Наблюдательный совет</a:t>
            </a:r>
          </a:p>
        </p:txBody>
      </p:sp>
      <p:sp>
        <p:nvSpPr>
          <p:cNvPr id="56" name="Пятиугольник 55"/>
          <p:cNvSpPr/>
          <p:nvPr/>
        </p:nvSpPr>
        <p:spPr>
          <a:xfrm>
            <a:off x="3701255" y="3684058"/>
            <a:ext cx="6781801" cy="762000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59A7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Конкурсные задания </a:t>
            </a:r>
            <a:r>
              <a:rPr lang="ru-RU" dirty="0" smtClean="0">
                <a:solidFill>
                  <a:srgbClr val="59A7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экспертные советы, ответственные проректоры и их департаменты</a:t>
            </a:r>
          </a:p>
        </p:txBody>
      </p:sp>
      <p:sp>
        <p:nvSpPr>
          <p:cNvPr id="58" name="Пятиугольник 57"/>
          <p:cNvSpPr/>
          <p:nvPr/>
        </p:nvSpPr>
        <p:spPr>
          <a:xfrm>
            <a:off x="3472656" y="4775729"/>
            <a:ext cx="7010400" cy="940858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59A7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Конкурсы и мероприятия </a:t>
            </a:r>
            <a:r>
              <a:rPr lang="ru-RU" dirty="0" smtClean="0">
                <a:solidFill>
                  <a:srgbClr val="59A7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департамент </a:t>
            </a:r>
          </a:p>
          <a:p>
            <a:pPr algn="ctr"/>
            <a:r>
              <a:rPr lang="ru-RU" dirty="0" smtClean="0">
                <a:solidFill>
                  <a:srgbClr val="59A7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управления качеством и проектных  решений</a:t>
            </a:r>
          </a:p>
        </p:txBody>
      </p:sp>
      <p:sp>
        <p:nvSpPr>
          <p:cNvPr id="63" name="Пятиугольник 62"/>
          <p:cNvSpPr/>
          <p:nvPr/>
        </p:nvSpPr>
        <p:spPr>
          <a:xfrm>
            <a:off x="3472657" y="5867399"/>
            <a:ext cx="7010400" cy="992188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59A7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Проведение конкурсного отбора </a:t>
            </a:r>
            <a:r>
              <a:rPr lang="ru-RU" dirty="0" smtClean="0">
                <a:solidFill>
                  <a:srgbClr val="59A7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экспертные </a:t>
            </a:r>
          </a:p>
          <a:p>
            <a:pPr algn="ctr"/>
            <a:r>
              <a:rPr lang="ru-RU" dirty="0" smtClean="0">
                <a:solidFill>
                  <a:srgbClr val="59A7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советы, экспертные группы, Координационный совет</a:t>
            </a:r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8" name="Пятиугольник 67"/>
          <p:cNvSpPr/>
          <p:nvPr/>
        </p:nvSpPr>
        <p:spPr>
          <a:xfrm>
            <a:off x="3472656" y="2548968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9" name="Пятиугольник 68"/>
          <p:cNvSpPr/>
          <p:nvPr/>
        </p:nvSpPr>
        <p:spPr>
          <a:xfrm>
            <a:off x="3472656" y="3640639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0" name="Пятиугольник 69"/>
          <p:cNvSpPr/>
          <p:nvPr/>
        </p:nvSpPr>
        <p:spPr>
          <a:xfrm>
            <a:off x="3472656" y="4725987"/>
            <a:ext cx="523355" cy="990600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Пятиугольник 70"/>
          <p:cNvSpPr/>
          <p:nvPr/>
        </p:nvSpPr>
        <p:spPr>
          <a:xfrm>
            <a:off x="3472656" y="5823981"/>
            <a:ext cx="523355" cy="1035606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352812" y="4221894"/>
            <a:ext cx="2630441" cy="427893"/>
          </a:xfrm>
          <a:prstGeom prst="roundRect">
            <a:avLst/>
          </a:prstGeom>
          <a:solidFill>
            <a:srgbClr val="59A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Участники процессов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" name="Группа 58"/>
          <p:cNvGrpSpPr/>
          <p:nvPr/>
        </p:nvGrpSpPr>
        <p:grpSpPr>
          <a:xfrm>
            <a:off x="6292056" y="1601787"/>
            <a:ext cx="1585412" cy="244417"/>
            <a:chOff x="4448464" y="1754187"/>
            <a:chExt cx="1585412" cy="244417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4448464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5789459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61"/>
          <p:cNvGrpSpPr/>
          <p:nvPr/>
        </p:nvGrpSpPr>
        <p:grpSpPr>
          <a:xfrm>
            <a:off x="2939256" y="1601787"/>
            <a:ext cx="1585412" cy="244417"/>
            <a:chOff x="5922942" y="1754187"/>
            <a:chExt cx="1585412" cy="244417"/>
          </a:xfrm>
        </p:grpSpPr>
        <p:sp>
          <p:nvSpPr>
            <p:cNvPr id="64" name="Прямоугольник 63"/>
            <p:cNvSpPr/>
            <p:nvPr/>
          </p:nvSpPr>
          <p:spPr>
            <a:xfrm>
              <a:off x="592294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726393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65"/>
          <p:cNvGrpSpPr/>
          <p:nvPr/>
        </p:nvGrpSpPr>
        <p:grpSpPr>
          <a:xfrm>
            <a:off x="8053147" y="1611136"/>
            <a:ext cx="1585412" cy="244417"/>
            <a:chOff x="7741772" y="1754187"/>
            <a:chExt cx="1585412" cy="244417"/>
          </a:xfrm>
        </p:grpSpPr>
        <p:sp>
          <p:nvSpPr>
            <p:cNvPr id="67" name="Прямоугольник 66"/>
            <p:cNvSpPr/>
            <p:nvPr/>
          </p:nvSpPr>
          <p:spPr>
            <a:xfrm>
              <a:off x="774177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Овал 72"/>
            <p:cNvSpPr/>
            <p:nvPr/>
          </p:nvSpPr>
          <p:spPr>
            <a:xfrm>
              <a:off x="908276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78"/>
          <p:cNvGrpSpPr/>
          <p:nvPr/>
        </p:nvGrpSpPr>
        <p:grpSpPr>
          <a:xfrm>
            <a:off x="1186656" y="1609606"/>
            <a:ext cx="1585412" cy="244417"/>
            <a:chOff x="1500197" y="1754187"/>
            <a:chExt cx="1585412" cy="244417"/>
          </a:xfrm>
          <a:solidFill>
            <a:schemeClr val="bg1">
              <a:lumMod val="85000"/>
            </a:schemeClr>
          </a:solidFill>
        </p:grpSpPr>
        <p:sp>
          <p:nvSpPr>
            <p:cNvPr id="80" name="Прямоугольник 79"/>
            <p:cNvSpPr/>
            <p:nvPr/>
          </p:nvSpPr>
          <p:spPr>
            <a:xfrm>
              <a:off x="1500197" y="1845736"/>
              <a:ext cx="1531496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2841192" y="1754187"/>
              <a:ext cx="244417" cy="2444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82"/>
          <p:cNvGrpSpPr/>
          <p:nvPr/>
        </p:nvGrpSpPr>
        <p:grpSpPr>
          <a:xfrm>
            <a:off x="4615656" y="1601787"/>
            <a:ext cx="1564869" cy="244417"/>
            <a:chOff x="2994529" y="1754187"/>
            <a:chExt cx="1564869" cy="244417"/>
          </a:xfrm>
          <a:solidFill>
            <a:srgbClr val="59A7C1"/>
          </a:solidFill>
        </p:grpSpPr>
        <p:sp>
          <p:nvSpPr>
            <p:cNvPr id="84" name="Прямоугольник 83"/>
            <p:cNvSpPr/>
            <p:nvPr/>
          </p:nvSpPr>
          <p:spPr>
            <a:xfrm>
              <a:off x="2994529" y="1845736"/>
              <a:ext cx="1531496" cy="45719"/>
            </a:xfrm>
            <a:prstGeom prst="rect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4314981" y="1754187"/>
              <a:ext cx="244417" cy="244417"/>
            </a:xfrm>
            <a:prstGeom prst="ellipse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2291335" y="77787"/>
            <a:ext cx="4089261" cy="70019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ru-RU" altLang="zh-CN" sz="65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ФЕДЕРАЛЬНОЕ ГОСУДАРСТВЕННОЕ ОБРАЗОВАТЕЛЬНОЕ УЧРЕЖДЕНИЕ ВЫСШЕГО ОБРАЗОВАНИЯ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«Крымский федеральный университет имени  В.И. Вернадского»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ФГАОУ ВО «КФУ им. В.И. Вернадского»</a:t>
            </a:r>
            <a:endParaRPr lang="ru-RU" altLang="zh-CN" sz="105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800"/>
              </a:lnSpc>
              <a:tabLst/>
            </a:pPr>
            <a:endParaRPr lang="ru-RU" altLang="zh-CN" sz="65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186656" y="1742253"/>
            <a:ext cx="12987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факты</a:t>
            </a:r>
            <a:endParaRPr lang="ru-RU" sz="1000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916903" y="1742253"/>
            <a:ext cx="858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 и задачи</a:t>
            </a:r>
            <a:endParaRPr lang="ru-RU" sz="10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4601083" y="1742938"/>
            <a:ext cx="1303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Механизм реализации</a:t>
            </a:r>
            <a:endParaRPr lang="ru-RU" sz="10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8053147" y="1742938"/>
            <a:ext cx="1826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Первоочередные мероприятия</a:t>
            </a:r>
            <a:endParaRPr lang="ru-RU" sz="10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5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1" y="0"/>
            <a:ext cx="1262855" cy="95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Прямоугольник 42"/>
          <p:cNvSpPr/>
          <p:nvPr/>
        </p:nvSpPr>
        <p:spPr>
          <a:xfrm>
            <a:off x="0" y="7510990"/>
            <a:ext cx="10907713" cy="2951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6286587" y="1735077"/>
            <a:ext cx="1692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Сдерживающие</a:t>
            </a:r>
          </a:p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факторы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59931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72256" y="1049277"/>
            <a:ext cx="1013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РАЗВИТИЯ КФУ на 2015-2024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345233" y="2583278"/>
            <a:ext cx="2630441" cy="4278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принятия решений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352813" y="3146524"/>
            <a:ext cx="2630441" cy="4278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управления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341264" y="3674081"/>
            <a:ext cx="2630441" cy="4278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Процессы Программы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Пятиугольник 45"/>
          <p:cNvSpPr/>
          <p:nvPr/>
        </p:nvSpPr>
        <p:spPr>
          <a:xfrm>
            <a:off x="3699492" y="2592387"/>
            <a:ext cx="6781801" cy="762000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59A7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Сопровождение реализации проектов </a:t>
            </a:r>
            <a:r>
              <a:rPr lang="ru-RU" dirty="0" smtClean="0">
                <a:solidFill>
                  <a:srgbClr val="59A7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департамент управления качеством и проектных  решений</a:t>
            </a:r>
          </a:p>
        </p:txBody>
      </p:sp>
      <p:sp>
        <p:nvSpPr>
          <p:cNvPr id="56" name="Пятиугольник 55"/>
          <p:cNvSpPr/>
          <p:nvPr/>
        </p:nvSpPr>
        <p:spPr>
          <a:xfrm>
            <a:off x="3701255" y="3684058"/>
            <a:ext cx="6781801" cy="762000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59A7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Выполнение проектов </a:t>
            </a:r>
            <a:r>
              <a:rPr lang="ru-RU" dirty="0" smtClean="0">
                <a:solidFill>
                  <a:srgbClr val="59A7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проектные коллективы</a:t>
            </a:r>
          </a:p>
        </p:txBody>
      </p:sp>
      <p:sp>
        <p:nvSpPr>
          <p:cNvPr id="58" name="Пятиугольник 57"/>
          <p:cNvSpPr/>
          <p:nvPr/>
        </p:nvSpPr>
        <p:spPr>
          <a:xfrm>
            <a:off x="3472657" y="4649787"/>
            <a:ext cx="7010400" cy="1066800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59A7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Выполнение закупок </a:t>
            </a:r>
            <a:r>
              <a:rPr lang="ru-RU" dirty="0" smtClean="0">
                <a:solidFill>
                  <a:srgbClr val="59A7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управление сопровождения государственных закупок; департамент правовой и кадровой работы; департамент управления качеством и проектных  решений</a:t>
            </a:r>
          </a:p>
        </p:txBody>
      </p:sp>
      <p:sp>
        <p:nvSpPr>
          <p:cNvPr id="63" name="Пятиугольник 62"/>
          <p:cNvSpPr/>
          <p:nvPr/>
        </p:nvSpPr>
        <p:spPr>
          <a:xfrm>
            <a:off x="3472657" y="5867399"/>
            <a:ext cx="7010400" cy="839787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59A7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Мониторинг и отчетность </a:t>
            </a:r>
            <a:r>
              <a:rPr lang="ru-RU" dirty="0" smtClean="0">
                <a:solidFill>
                  <a:srgbClr val="59A7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департамент управления качеством и проектных  решений, ответственные проректоры, структурные подразделения</a:t>
            </a:r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8" name="Пятиугольник 67"/>
          <p:cNvSpPr/>
          <p:nvPr/>
        </p:nvSpPr>
        <p:spPr>
          <a:xfrm>
            <a:off x="3472656" y="2548968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9" name="Пятиугольник 68"/>
          <p:cNvSpPr/>
          <p:nvPr/>
        </p:nvSpPr>
        <p:spPr>
          <a:xfrm>
            <a:off x="3472656" y="3640639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0" name="Пятиугольник 69"/>
          <p:cNvSpPr/>
          <p:nvPr/>
        </p:nvSpPr>
        <p:spPr>
          <a:xfrm>
            <a:off x="3472656" y="4649787"/>
            <a:ext cx="523355" cy="1019002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Пятиугольник 70"/>
          <p:cNvSpPr/>
          <p:nvPr/>
        </p:nvSpPr>
        <p:spPr>
          <a:xfrm>
            <a:off x="3472656" y="5835556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352812" y="4221894"/>
            <a:ext cx="2630441" cy="427893"/>
          </a:xfrm>
          <a:prstGeom prst="roundRect">
            <a:avLst/>
          </a:prstGeom>
          <a:solidFill>
            <a:srgbClr val="59A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Участники процессов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" name="Группа 58"/>
          <p:cNvGrpSpPr/>
          <p:nvPr/>
        </p:nvGrpSpPr>
        <p:grpSpPr>
          <a:xfrm>
            <a:off x="6292056" y="1601787"/>
            <a:ext cx="1585412" cy="244417"/>
            <a:chOff x="4448464" y="1754187"/>
            <a:chExt cx="1585412" cy="244417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4448464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5789459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61"/>
          <p:cNvGrpSpPr/>
          <p:nvPr/>
        </p:nvGrpSpPr>
        <p:grpSpPr>
          <a:xfrm>
            <a:off x="2939256" y="1601787"/>
            <a:ext cx="1585412" cy="244417"/>
            <a:chOff x="5922942" y="1754187"/>
            <a:chExt cx="1585412" cy="244417"/>
          </a:xfrm>
        </p:grpSpPr>
        <p:sp>
          <p:nvSpPr>
            <p:cNvPr id="64" name="Прямоугольник 63"/>
            <p:cNvSpPr/>
            <p:nvPr/>
          </p:nvSpPr>
          <p:spPr>
            <a:xfrm>
              <a:off x="592294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726393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65"/>
          <p:cNvGrpSpPr/>
          <p:nvPr/>
        </p:nvGrpSpPr>
        <p:grpSpPr>
          <a:xfrm>
            <a:off x="8053147" y="1611136"/>
            <a:ext cx="1585412" cy="244417"/>
            <a:chOff x="7741772" y="1754187"/>
            <a:chExt cx="1585412" cy="244417"/>
          </a:xfrm>
        </p:grpSpPr>
        <p:sp>
          <p:nvSpPr>
            <p:cNvPr id="67" name="Прямоугольник 66"/>
            <p:cNvSpPr/>
            <p:nvPr/>
          </p:nvSpPr>
          <p:spPr>
            <a:xfrm>
              <a:off x="774177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Овал 72"/>
            <p:cNvSpPr/>
            <p:nvPr/>
          </p:nvSpPr>
          <p:spPr>
            <a:xfrm>
              <a:off x="908276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78"/>
          <p:cNvGrpSpPr/>
          <p:nvPr/>
        </p:nvGrpSpPr>
        <p:grpSpPr>
          <a:xfrm>
            <a:off x="1186656" y="1609606"/>
            <a:ext cx="1585412" cy="244417"/>
            <a:chOff x="1500197" y="1754187"/>
            <a:chExt cx="1585412" cy="244417"/>
          </a:xfrm>
          <a:solidFill>
            <a:schemeClr val="bg1">
              <a:lumMod val="85000"/>
            </a:schemeClr>
          </a:solidFill>
        </p:grpSpPr>
        <p:sp>
          <p:nvSpPr>
            <p:cNvPr id="80" name="Прямоугольник 79"/>
            <p:cNvSpPr/>
            <p:nvPr/>
          </p:nvSpPr>
          <p:spPr>
            <a:xfrm>
              <a:off x="1500197" y="1845736"/>
              <a:ext cx="1531496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2841192" y="1754187"/>
              <a:ext cx="244417" cy="2444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82"/>
          <p:cNvGrpSpPr/>
          <p:nvPr/>
        </p:nvGrpSpPr>
        <p:grpSpPr>
          <a:xfrm>
            <a:off x="4615656" y="1601787"/>
            <a:ext cx="1564869" cy="244417"/>
            <a:chOff x="2994529" y="1754187"/>
            <a:chExt cx="1564869" cy="244417"/>
          </a:xfrm>
          <a:solidFill>
            <a:srgbClr val="59A7C1"/>
          </a:solidFill>
        </p:grpSpPr>
        <p:sp>
          <p:nvSpPr>
            <p:cNvPr id="84" name="Прямоугольник 83"/>
            <p:cNvSpPr/>
            <p:nvPr/>
          </p:nvSpPr>
          <p:spPr>
            <a:xfrm>
              <a:off x="2994529" y="1845736"/>
              <a:ext cx="1531496" cy="45719"/>
            </a:xfrm>
            <a:prstGeom prst="rect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4314981" y="1754187"/>
              <a:ext cx="244417" cy="244417"/>
            </a:xfrm>
            <a:prstGeom prst="ellipse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2291335" y="77787"/>
            <a:ext cx="4089261" cy="70019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ru-RU" altLang="zh-CN" sz="65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ФЕДЕРАЛЬНОЕ ГОСУДАРСТВЕННОЕ ОБРАЗОВАТЕЛЬНОЕ УЧРЕЖДЕНИЕ ВЫСШЕГО ОБРАЗОВАНИЯ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«Крымский федеральный университет имени  В.И. Вернадского»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ФГАОУ ВО «КФУ им. В.И. Вернадского»</a:t>
            </a:r>
            <a:endParaRPr lang="ru-RU" altLang="zh-CN" sz="105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800"/>
              </a:lnSpc>
              <a:tabLst/>
            </a:pPr>
            <a:endParaRPr lang="ru-RU" altLang="zh-CN" sz="65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186656" y="1742253"/>
            <a:ext cx="12987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факты</a:t>
            </a:r>
            <a:endParaRPr lang="ru-RU" sz="1000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916903" y="1742253"/>
            <a:ext cx="858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 и задачи</a:t>
            </a:r>
            <a:endParaRPr lang="ru-RU" sz="10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4601083" y="1742938"/>
            <a:ext cx="1303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Механизм реализации</a:t>
            </a:r>
            <a:endParaRPr lang="ru-RU" sz="10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8053147" y="1742938"/>
            <a:ext cx="1826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Первоочередные мероприятия</a:t>
            </a:r>
            <a:endParaRPr lang="ru-RU" sz="10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5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1" y="0"/>
            <a:ext cx="1262855" cy="95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Прямоугольник 42"/>
          <p:cNvSpPr/>
          <p:nvPr/>
        </p:nvSpPr>
        <p:spPr>
          <a:xfrm>
            <a:off x="0" y="7510990"/>
            <a:ext cx="10907713" cy="2951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6286587" y="1735077"/>
            <a:ext cx="1692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Сдерживающие</a:t>
            </a:r>
          </a:p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факторы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59931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72256" y="1049277"/>
            <a:ext cx="1013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РАЗВИТИЯ КФУ на 2015-2024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Пятиугольник 45"/>
          <p:cNvSpPr/>
          <p:nvPr/>
        </p:nvSpPr>
        <p:spPr>
          <a:xfrm>
            <a:off x="3699492" y="2482025"/>
            <a:ext cx="6781801" cy="762000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Внутренняя нормативная база Программы в КФУ </a:t>
            </a: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находится на стадии формирования</a:t>
            </a:r>
          </a:p>
        </p:txBody>
      </p:sp>
      <p:sp>
        <p:nvSpPr>
          <p:cNvPr id="56" name="Пятиугольник 55"/>
          <p:cNvSpPr/>
          <p:nvPr/>
        </p:nvSpPr>
        <p:spPr>
          <a:xfrm>
            <a:off x="3701255" y="3573696"/>
            <a:ext cx="6781801" cy="762000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Взаимодействие подразделений, обеспечивающих реализацию Программы еще предстоит наладить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8" name="Пятиугольник 57"/>
          <p:cNvSpPr/>
          <p:nvPr/>
        </p:nvSpPr>
        <p:spPr>
          <a:xfrm>
            <a:off x="3701255" y="4665367"/>
            <a:ext cx="6781801" cy="788458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Необходимо формировать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понимание общих целей и собственных задач сотрудниками в рамках Программы </a:t>
            </a:r>
          </a:p>
        </p:txBody>
      </p:sp>
      <p:sp>
        <p:nvSpPr>
          <p:cNvPr id="63" name="Пятиугольник 62"/>
          <p:cNvSpPr/>
          <p:nvPr/>
        </p:nvSpPr>
        <p:spPr>
          <a:xfrm>
            <a:off x="3701255" y="5678208"/>
            <a:ext cx="6781801" cy="762000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Необходимо повышать квалификацию кадров в сфере подготовки проектных заявок и проектного управления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8" name="Пятиугольник 67"/>
          <p:cNvSpPr/>
          <p:nvPr/>
        </p:nvSpPr>
        <p:spPr>
          <a:xfrm>
            <a:off x="3472656" y="2438606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9" name="Пятиугольник 68"/>
          <p:cNvSpPr/>
          <p:nvPr/>
        </p:nvSpPr>
        <p:spPr>
          <a:xfrm>
            <a:off x="3472656" y="3530277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0" name="Пятиугольник 69"/>
          <p:cNvSpPr/>
          <p:nvPr/>
        </p:nvSpPr>
        <p:spPr>
          <a:xfrm>
            <a:off x="3472656" y="4621948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Пятиугольник 70"/>
          <p:cNvSpPr/>
          <p:nvPr/>
        </p:nvSpPr>
        <p:spPr>
          <a:xfrm>
            <a:off x="3472656" y="5634789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348456" y="2516187"/>
            <a:ext cx="2630441" cy="427893"/>
          </a:xfrm>
          <a:prstGeom prst="roundRect">
            <a:avLst/>
          </a:prstGeom>
          <a:solidFill>
            <a:srgbClr val="59A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Сдерживающие факторы</a:t>
            </a:r>
          </a:p>
        </p:txBody>
      </p:sp>
      <p:grpSp>
        <p:nvGrpSpPr>
          <p:cNvPr id="2" name="Группа 58"/>
          <p:cNvGrpSpPr/>
          <p:nvPr/>
        </p:nvGrpSpPr>
        <p:grpSpPr>
          <a:xfrm>
            <a:off x="4602125" y="1609606"/>
            <a:ext cx="1585412" cy="244417"/>
            <a:chOff x="4448464" y="1754187"/>
            <a:chExt cx="1585412" cy="244417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4448464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5789459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61"/>
          <p:cNvGrpSpPr/>
          <p:nvPr/>
        </p:nvGrpSpPr>
        <p:grpSpPr>
          <a:xfrm>
            <a:off x="2939256" y="1601787"/>
            <a:ext cx="1585412" cy="244417"/>
            <a:chOff x="5922942" y="1754187"/>
            <a:chExt cx="1585412" cy="244417"/>
          </a:xfrm>
        </p:grpSpPr>
        <p:sp>
          <p:nvSpPr>
            <p:cNvPr id="64" name="Прямоугольник 63"/>
            <p:cNvSpPr/>
            <p:nvPr/>
          </p:nvSpPr>
          <p:spPr>
            <a:xfrm>
              <a:off x="592294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726393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65"/>
          <p:cNvGrpSpPr/>
          <p:nvPr/>
        </p:nvGrpSpPr>
        <p:grpSpPr>
          <a:xfrm>
            <a:off x="7968456" y="1601787"/>
            <a:ext cx="1585412" cy="244417"/>
            <a:chOff x="7741772" y="1754187"/>
            <a:chExt cx="1585412" cy="244417"/>
          </a:xfrm>
        </p:grpSpPr>
        <p:sp>
          <p:nvSpPr>
            <p:cNvPr id="67" name="Прямоугольник 66"/>
            <p:cNvSpPr/>
            <p:nvPr/>
          </p:nvSpPr>
          <p:spPr>
            <a:xfrm>
              <a:off x="774177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Овал 72"/>
            <p:cNvSpPr/>
            <p:nvPr/>
          </p:nvSpPr>
          <p:spPr>
            <a:xfrm>
              <a:off x="908276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78"/>
          <p:cNvGrpSpPr/>
          <p:nvPr/>
        </p:nvGrpSpPr>
        <p:grpSpPr>
          <a:xfrm>
            <a:off x="1186656" y="1609606"/>
            <a:ext cx="1585412" cy="244417"/>
            <a:chOff x="1500197" y="1754187"/>
            <a:chExt cx="1585412" cy="244417"/>
          </a:xfrm>
          <a:solidFill>
            <a:schemeClr val="bg1">
              <a:lumMod val="85000"/>
            </a:schemeClr>
          </a:solidFill>
        </p:grpSpPr>
        <p:sp>
          <p:nvSpPr>
            <p:cNvPr id="80" name="Прямоугольник 79"/>
            <p:cNvSpPr/>
            <p:nvPr/>
          </p:nvSpPr>
          <p:spPr>
            <a:xfrm>
              <a:off x="1500197" y="1845736"/>
              <a:ext cx="1531496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2841192" y="1754187"/>
              <a:ext cx="244417" cy="2444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82"/>
          <p:cNvGrpSpPr/>
          <p:nvPr/>
        </p:nvGrpSpPr>
        <p:grpSpPr>
          <a:xfrm>
            <a:off x="6292056" y="1601787"/>
            <a:ext cx="1564869" cy="244417"/>
            <a:chOff x="2994529" y="1754187"/>
            <a:chExt cx="1564869" cy="244417"/>
          </a:xfrm>
          <a:solidFill>
            <a:srgbClr val="59A7C1"/>
          </a:solidFill>
        </p:grpSpPr>
        <p:sp>
          <p:nvSpPr>
            <p:cNvPr id="84" name="Прямоугольник 83"/>
            <p:cNvSpPr/>
            <p:nvPr/>
          </p:nvSpPr>
          <p:spPr>
            <a:xfrm>
              <a:off x="2994529" y="1845736"/>
              <a:ext cx="1531496" cy="45719"/>
            </a:xfrm>
            <a:prstGeom prst="rect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4314981" y="1754187"/>
              <a:ext cx="244417" cy="244417"/>
            </a:xfrm>
            <a:prstGeom prst="ellipse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2291335" y="77787"/>
            <a:ext cx="4089261" cy="70019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ru-RU" altLang="zh-CN" sz="65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ФЕДЕРАЛЬНОЕ ГОСУДАРСТВЕННОЕ ОБРАЗОВАТЕЛЬНОЕ УЧРЕЖДЕНИЕ ВЫСШЕГО ОБРАЗОВАНИЯ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«Крымский федеральный университет имени  В.И. Вернадского»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ФГАОУ ВО «КФУ им. В.И. Вернадского»</a:t>
            </a:r>
            <a:endParaRPr lang="ru-RU" altLang="zh-CN" sz="105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800"/>
              </a:lnSpc>
              <a:tabLst/>
            </a:pPr>
            <a:endParaRPr lang="ru-RU" altLang="zh-CN" sz="65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186656" y="1742253"/>
            <a:ext cx="12987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факты</a:t>
            </a:r>
            <a:endParaRPr lang="ru-RU" sz="1000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916903" y="1742253"/>
            <a:ext cx="858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 и задачи</a:t>
            </a:r>
            <a:endParaRPr lang="ru-RU" sz="10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4601083" y="1742938"/>
            <a:ext cx="1303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Механизм реализации</a:t>
            </a:r>
            <a:endParaRPr lang="ru-RU" sz="10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8053147" y="1742938"/>
            <a:ext cx="1826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Первоочередные мероприятия</a:t>
            </a:r>
            <a:endParaRPr lang="ru-RU" sz="10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7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1" y="0"/>
            <a:ext cx="1262855" cy="95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Прямоугольник 33"/>
          <p:cNvSpPr/>
          <p:nvPr/>
        </p:nvSpPr>
        <p:spPr>
          <a:xfrm>
            <a:off x="0" y="7510990"/>
            <a:ext cx="10907713" cy="2951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6286587" y="1735077"/>
            <a:ext cx="1692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Сдерживающие</a:t>
            </a:r>
          </a:p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факторы</a:t>
            </a:r>
            <a:endParaRPr lang="ru-RU" sz="1000" dirty="0"/>
          </a:p>
        </p:txBody>
      </p:sp>
      <p:sp>
        <p:nvSpPr>
          <p:cNvPr id="43" name="Пятиугольник 42"/>
          <p:cNvSpPr/>
          <p:nvPr/>
        </p:nvSpPr>
        <p:spPr>
          <a:xfrm>
            <a:off x="3711761" y="6627034"/>
            <a:ext cx="6781801" cy="762000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Отсутствие системы автоматизации управления и Программы развития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5" name="Пятиугольник 44"/>
          <p:cNvSpPr/>
          <p:nvPr/>
        </p:nvSpPr>
        <p:spPr>
          <a:xfrm>
            <a:off x="3483162" y="6583615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31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Облако 121"/>
          <p:cNvSpPr/>
          <p:nvPr/>
        </p:nvSpPr>
        <p:spPr>
          <a:xfrm>
            <a:off x="272256" y="2428738"/>
            <a:ext cx="10210800" cy="4784964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272256" y="1049277"/>
            <a:ext cx="1013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РАЗВИТИЯ КФУ на 2015-2024 гг.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" name="Группа 51"/>
          <p:cNvGrpSpPr/>
          <p:nvPr/>
        </p:nvGrpSpPr>
        <p:grpSpPr>
          <a:xfrm>
            <a:off x="4759258" y="2376016"/>
            <a:ext cx="1435571" cy="1435571"/>
            <a:chOff x="3488295" y="1041"/>
            <a:chExt cx="1435571" cy="1435571"/>
          </a:xfrm>
          <a:solidFill>
            <a:srgbClr val="EA874B"/>
          </a:solidFill>
        </p:grpSpPr>
        <p:sp>
          <p:nvSpPr>
            <p:cNvPr id="77" name="Овал 76"/>
            <p:cNvSpPr/>
            <p:nvPr/>
          </p:nvSpPr>
          <p:spPr>
            <a:xfrm>
              <a:off x="3488295" y="1041"/>
              <a:ext cx="1435571" cy="1435571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8" name="Овал 4"/>
            <p:cNvSpPr/>
            <p:nvPr/>
          </p:nvSpPr>
          <p:spPr>
            <a:xfrm>
              <a:off x="3698530" y="211276"/>
              <a:ext cx="1015101" cy="101510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kern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Модернизация образования</a:t>
              </a:r>
              <a:endParaRPr lang="ru-RU" sz="1200" b="1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" name="Группа 52"/>
          <p:cNvGrpSpPr/>
          <p:nvPr/>
        </p:nvGrpSpPr>
        <p:grpSpPr>
          <a:xfrm>
            <a:off x="6149439" y="3285966"/>
            <a:ext cx="381539" cy="484505"/>
            <a:chOff x="4878476" y="1103700"/>
            <a:chExt cx="381539" cy="484505"/>
          </a:xfrm>
        </p:grpSpPr>
        <p:sp>
          <p:nvSpPr>
            <p:cNvPr id="75" name="Стрелка вправо 74"/>
            <p:cNvSpPr/>
            <p:nvPr/>
          </p:nvSpPr>
          <p:spPr>
            <a:xfrm rot="2160000">
              <a:off x="4878476" y="1103700"/>
              <a:ext cx="381539" cy="484505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Стрелка вправо 6"/>
            <p:cNvSpPr/>
            <p:nvPr/>
          </p:nvSpPr>
          <p:spPr>
            <a:xfrm rot="2160000">
              <a:off x="4889406" y="1166961"/>
              <a:ext cx="267077" cy="2907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200" kern="1200"/>
            </a:p>
          </p:txBody>
        </p:sp>
      </p:grpSp>
      <p:grpSp>
        <p:nvGrpSpPr>
          <p:cNvPr id="4" name="Группа 53"/>
          <p:cNvGrpSpPr/>
          <p:nvPr/>
        </p:nvGrpSpPr>
        <p:grpSpPr>
          <a:xfrm>
            <a:off x="6292056" y="3450253"/>
            <a:ext cx="1435571" cy="1435571"/>
            <a:chOff x="5232097" y="1267987"/>
            <a:chExt cx="1435571" cy="1435571"/>
          </a:xfrm>
          <a:solidFill>
            <a:srgbClr val="785AA8"/>
          </a:solidFill>
        </p:grpSpPr>
        <p:sp>
          <p:nvSpPr>
            <p:cNvPr id="73" name="Овал 72"/>
            <p:cNvSpPr/>
            <p:nvPr/>
          </p:nvSpPr>
          <p:spPr>
            <a:xfrm>
              <a:off x="5232097" y="1267987"/>
              <a:ext cx="1435571" cy="1435571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4" name="Овал 8"/>
            <p:cNvSpPr/>
            <p:nvPr/>
          </p:nvSpPr>
          <p:spPr>
            <a:xfrm>
              <a:off x="5442332" y="1478222"/>
              <a:ext cx="1015101" cy="101510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kern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Модернизация науки и инноваций</a:t>
              </a:r>
              <a:endParaRPr lang="ru-RU" sz="1200" b="1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" name="Группа 54"/>
          <p:cNvGrpSpPr/>
          <p:nvPr/>
        </p:nvGrpSpPr>
        <p:grpSpPr>
          <a:xfrm>
            <a:off x="5758656" y="5259387"/>
            <a:ext cx="1435571" cy="1435571"/>
            <a:chOff x="4566024" y="3317950"/>
            <a:chExt cx="1435571" cy="1435571"/>
          </a:xfrm>
          <a:solidFill>
            <a:schemeClr val="bg1">
              <a:lumMod val="65000"/>
            </a:schemeClr>
          </a:solidFill>
        </p:grpSpPr>
        <p:sp>
          <p:nvSpPr>
            <p:cNvPr id="71" name="Овал 70"/>
            <p:cNvSpPr/>
            <p:nvPr/>
          </p:nvSpPr>
          <p:spPr>
            <a:xfrm>
              <a:off x="4566024" y="3317950"/>
              <a:ext cx="1435571" cy="1435571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2" name="Овал 10"/>
            <p:cNvSpPr/>
            <p:nvPr/>
          </p:nvSpPr>
          <p:spPr>
            <a:xfrm>
              <a:off x="4776259" y="3528185"/>
              <a:ext cx="1015101" cy="101510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kern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Развитие кадрового потенциала</a:t>
              </a:r>
              <a:endParaRPr lang="ru-RU" sz="1200" b="1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" name="Группа 55"/>
          <p:cNvGrpSpPr/>
          <p:nvPr/>
        </p:nvGrpSpPr>
        <p:grpSpPr>
          <a:xfrm>
            <a:off x="5297072" y="5716587"/>
            <a:ext cx="381539" cy="484505"/>
            <a:chOff x="4026109" y="3793483"/>
            <a:chExt cx="381539" cy="484505"/>
          </a:xfrm>
        </p:grpSpPr>
        <p:sp>
          <p:nvSpPr>
            <p:cNvPr id="69" name="Стрелка вправо 68"/>
            <p:cNvSpPr/>
            <p:nvPr/>
          </p:nvSpPr>
          <p:spPr>
            <a:xfrm rot="10800000">
              <a:off x="4026109" y="3793483"/>
              <a:ext cx="381539" cy="484505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0" name="Стрелка вправо 12"/>
            <p:cNvSpPr/>
            <p:nvPr/>
          </p:nvSpPr>
          <p:spPr>
            <a:xfrm rot="21600000">
              <a:off x="4140571" y="3890384"/>
              <a:ext cx="267077" cy="2907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200" kern="1200"/>
            </a:p>
          </p:txBody>
        </p:sp>
      </p:grpSp>
      <p:grpSp>
        <p:nvGrpSpPr>
          <p:cNvPr id="7" name="Группа 56"/>
          <p:cNvGrpSpPr/>
          <p:nvPr/>
        </p:nvGrpSpPr>
        <p:grpSpPr>
          <a:xfrm>
            <a:off x="3789685" y="5259387"/>
            <a:ext cx="1435571" cy="1435571"/>
            <a:chOff x="2410566" y="3317950"/>
            <a:chExt cx="1435571" cy="1435571"/>
          </a:xfrm>
          <a:solidFill>
            <a:srgbClr val="0079A8"/>
          </a:solidFill>
        </p:grpSpPr>
        <p:sp>
          <p:nvSpPr>
            <p:cNvPr id="67" name="Овал 66"/>
            <p:cNvSpPr/>
            <p:nvPr/>
          </p:nvSpPr>
          <p:spPr>
            <a:xfrm>
              <a:off x="2410566" y="3317950"/>
              <a:ext cx="1435571" cy="1435571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8" name="Овал 14"/>
            <p:cNvSpPr/>
            <p:nvPr/>
          </p:nvSpPr>
          <p:spPr>
            <a:xfrm>
              <a:off x="2620801" y="3528185"/>
              <a:ext cx="1015101" cy="101510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kern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Развитие инфраструктуры</a:t>
              </a:r>
              <a:endParaRPr lang="ru-RU" sz="1200" b="1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8" name="Группа 57"/>
          <p:cNvGrpSpPr/>
          <p:nvPr/>
        </p:nvGrpSpPr>
        <p:grpSpPr>
          <a:xfrm>
            <a:off x="3827362" y="4878387"/>
            <a:ext cx="484505" cy="381539"/>
            <a:chOff x="2556399" y="2830254"/>
            <a:chExt cx="484505" cy="381539"/>
          </a:xfrm>
        </p:grpSpPr>
        <p:sp>
          <p:nvSpPr>
            <p:cNvPr id="65" name="Стрелка вправо 64"/>
            <p:cNvSpPr/>
            <p:nvPr/>
          </p:nvSpPr>
          <p:spPr>
            <a:xfrm rot="15120000">
              <a:off x="2607882" y="2778771"/>
              <a:ext cx="381539" cy="484505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6" name="Стрелка вправо 16"/>
            <p:cNvSpPr/>
            <p:nvPr/>
          </p:nvSpPr>
          <p:spPr>
            <a:xfrm rot="25920000">
              <a:off x="2682798" y="2930102"/>
              <a:ext cx="267077" cy="2907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200" kern="1200"/>
            </a:p>
          </p:txBody>
        </p:sp>
      </p:grpSp>
      <p:grpSp>
        <p:nvGrpSpPr>
          <p:cNvPr id="9" name="Группа 59"/>
          <p:cNvGrpSpPr/>
          <p:nvPr/>
        </p:nvGrpSpPr>
        <p:grpSpPr>
          <a:xfrm>
            <a:off x="4387056" y="3201987"/>
            <a:ext cx="381539" cy="484505"/>
            <a:chOff x="3121026" y="1102746"/>
            <a:chExt cx="381539" cy="484505"/>
          </a:xfrm>
        </p:grpSpPr>
        <p:sp>
          <p:nvSpPr>
            <p:cNvPr id="61" name="Стрелка вправо 60"/>
            <p:cNvSpPr/>
            <p:nvPr/>
          </p:nvSpPr>
          <p:spPr>
            <a:xfrm rot="19440000">
              <a:off x="3121026" y="1102746"/>
              <a:ext cx="381539" cy="484505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2" name="Стрелка вправо 20"/>
            <p:cNvSpPr/>
            <p:nvPr/>
          </p:nvSpPr>
          <p:spPr>
            <a:xfrm rot="19440000">
              <a:off x="3131956" y="1233287"/>
              <a:ext cx="267077" cy="2907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200" kern="1200"/>
            </a:p>
          </p:txBody>
        </p:sp>
      </p:grpSp>
      <p:grpSp>
        <p:nvGrpSpPr>
          <p:cNvPr id="10" name="Группа 58"/>
          <p:cNvGrpSpPr/>
          <p:nvPr/>
        </p:nvGrpSpPr>
        <p:grpSpPr>
          <a:xfrm>
            <a:off x="3180085" y="3450253"/>
            <a:ext cx="1435571" cy="1435571"/>
            <a:chOff x="1744493" y="1267987"/>
            <a:chExt cx="1435571" cy="1435571"/>
          </a:xfrm>
          <a:solidFill>
            <a:srgbClr val="39C1A3"/>
          </a:solidFill>
        </p:grpSpPr>
        <p:sp>
          <p:nvSpPr>
            <p:cNvPr id="63" name="Овал 62"/>
            <p:cNvSpPr/>
            <p:nvPr/>
          </p:nvSpPr>
          <p:spPr>
            <a:xfrm>
              <a:off x="1744493" y="1267987"/>
              <a:ext cx="1435571" cy="1435571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4" name="Овал 18"/>
            <p:cNvSpPr/>
            <p:nvPr/>
          </p:nvSpPr>
          <p:spPr>
            <a:xfrm>
              <a:off x="1954728" y="1478222"/>
              <a:ext cx="1015101" cy="101510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kern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Совершенствование системы управления</a:t>
              </a:r>
              <a:endParaRPr lang="ru-RU" sz="1200" b="1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1" name="Группа 78"/>
          <p:cNvGrpSpPr/>
          <p:nvPr/>
        </p:nvGrpSpPr>
        <p:grpSpPr>
          <a:xfrm rot="5169858">
            <a:off x="6602452" y="4867758"/>
            <a:ext cx="381539" cy="484505"/>
            <a:chOff x="4878476" y="1103700"/>
            <a:chExt cx="381539" cy="484505"/>
          </a:xfrm>
        </p:grpSpPr>
        <p:sp>
          <p:nvSpPr>
            <p:cNvPr id="80" name="Стрелка вправо 79"/>
            <p:cNvSpPr/>
            <p:nvPr/>
          </p:nvSpPr>
          <p:spPr>
            <a:xfrm rot="2160000">
              <a:off x="4878476" y="1103700"/>
              <a:ext cx="381539" cy="484505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1" name="Стрелка вправо 6"/>
            <p:cNvSpPr/>
            <p:nvPr/>
          </p:nvSpPr>
          <p:spPr>
            <a:xfrm rot="2160000">
              <a:off x="4889406" y="1166961"/>
              <a:ext cx="267077" cy="2907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200" kern="1200"/>
            </a:p>
          </p:txBody>
        </p:sp>
      </p:grpSp>
      <p:grpSp>
        <p:nvGrpSpPr>
          <p:cNvPr id="12" name="Группа 81"/>
          <p:cNvGrpSpPr/>
          <p:nvPr/>
        </p:nvGrpSpPr>
        <p:grpSpPr>
          <a:xfrm>
            <a:off x="2998760" y="3495503"/>
            <a:ext cx="3567345" cy="1871501"/>
            <a:chOff x="3488295" y="1041"/>
            <a:chExt cx="1616486" cy="1435571"/>
          </a:xfrm>
          <a:noFill/>
        </p:grpSpPr>
        <p:sp>
          <p:nvSpPr>
            <p:cNvPr id="83" name="Овал 82"/>
            <p:cNvSpPr/>
            <p:nvPr/>
          </p:nvSpPr>
          <p:spPr>
            <a:xfrm>
              <a:off x="3488295" y="1041"/>
              <a:ext cx="1435571" cy="143557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4" name="Овал 4"/>
            <p:cNvSpPr/>
            <p:nvPr/>
          </p:nvSpPr>
          <p:spPr>
            <a:xfrm>
              <a:off x="4089680" y="360401"/>
              <a:ext cx="1015101" cy="1015101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rgbClr val="00206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КФУ 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rgbClr val="00206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 2020 году</a:t>
              </a:r>
              <a:endParaRPr lang="ru-RU" b="1" kern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3" name="Группа 88"/>
          <p:cNvGrpSpPr/>
          <p:nvPr/>
        </p:nvGrpSpPr>
        <p:grpSpPr>
          <a:xfrm>
            <a:off x="1034256" y="1601787"/>
            <a:ext cx="1564869" cy="244417"/>
            <a:chOff x="2994529" y="1754187"/>
            <a:chExt cx="1564869" cy="244417"/>
          </a:xfrm>
        </p:grpSpPr>
        <p:sp>
          <p:nvSpPr>
            <p:cNvPr id="90" name="Прямоугольник 89"/>
            <p:cNvSpPr/>
            <p:nvPr/>
          </p:nvSpPr>
          <p:spPr>
            <a:xfrm>
              <a:off x="2994529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Овал 90"/>
            <p:cNvSpPr/>
            <p:nvPr/>
          </p:nvSpPr>
          <p:spPr>
            <a:xfrm>
              <a:off x="4314981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91"/>
          <p:cNvGrpSpPr/>
          <p:nvPr/>
        </p:nvGrpSpPr>
        <p:grpSpPr>
          <a:xfrm>
            <a:off x="4602125" y="1609606"/>
            <a:ext cx="1585412" cy="244417"/>
            <a:chOff x="4448464" y="1754187"/>
            <a:chExt cx="1585412" cy="244417"/>
          </a:xfrm>
        </p:grpSpPr>
        <p:sp>
          <p:nvSpPr>
            <p:cNvPr id="93" name="Прямоугольник 92"/>
            <p:cNvSpPr/>
            <p:nvPr/>
          </p:nvSpPr>
          <p:spPr>
            <a:xfrm>
              <a:off x="4448464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Овал 93"/>
            <p:cNvSpPr/>
            <p:nvPr/>
          </p:nvSpPr>
          <p:spPr>
            <a:xfrm>
              <a:off x="5789459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94"/>
          <p:cNvGrpSpPr/>
          <p:nvPr/>
        </p:nvGrpSpPr>
        <p:grpSpPr>
          <a:xfrm>
            <a:off x="6290569" y="1610291"/>
            <a:ext cx="1585412" cy="244417"/>
            <a:chOff x="5922942" y="1754187"/>
            <a:chExt cx="1585412" cy="244417"/>
          </a:xfrm>
        </p:grpSpPr>
        <p:sp>
          <p:nvSpPr>
            <p:cNvPr id="96" name="Прямоугольник 95"/>
            <p:cNvSpPr/>
            <p:nvPr/>
          </p:nvSpPr>
          <p:spPr>
            <a:xfrm>
              <a:off x="592294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Овал 96"/>
            <p:cNvSpPr/>
            <p:nvPr/>
          </p:nvSpPr>
          <p:spPr>
            <a:xfrm>
              <a:off x="726393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97"/>
          <p:cNvGrpSpPr/>
          <p:nvPr/>
        </p:nvGrpSpPr>
        <p:grpSpPr>
          <a:xfrm>
            <a:off x="2786856" y="1601787"/>
            <a:ext cx="1585412" cy="244417"/>
            <a:chOff x="7741772" y="1754187"/>
            <a:chExt cx="1585412" cy="244417"/>
          </a:xfrm>
          <a:solidFill>
            <a:srgbClr val="59A7C1"/>
          </a:solidFill>
        </p:grpSpPr>
        <p:sp>
          <p:nvSpPr>
            <p:cNvPr id="99" name="Прямоугольник 98"/>
            <p:cNvSpPr/>
            <p:nvPr/>
          </p:nvSpPr>
          <p:spPr>
            <a:xfrm>
              <a:off x="7741772" y="1845736"/>
              <a:ext cx="1531496" cy="45719"/>
            </a:xfrm>
            <a:prstGeom prst="rect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Овал 99"/>
            <p:cNvSpPr/>
            <p:nvPr/>
          </p:nvSpPr>
          <p:spPr>
            <a:xfrm>
              <a:off x="9082767" y="1754187"/>
              <a:ext cx="244417" cy="244417"/>
            </a:xfrm>
            <a:prstGeom prst="ellipse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Группа 105"/>
          <p:cNvGrpSpPr/>
          <p:nvPr/>
        </p:nvGrpSpPr>
        <p:grpSpPr>
          <a:xfrm>
            <a:off x="8044656" y="1601787"/>
            <a:ext cx="1585412" cy="244417"/>
            <a:chOff x="1500197" y="1754187"/>
            <a:chExt cx="1585412" cy="244417"/>
          </a:xfrm>
          <a:solidFill>
            <a:schemeClr val="bg1">
              <a:lumMod val="85000"/>
            </a:schemeClr>
          </a:solidFill>
        </p:grpSpPr>
        <p:sp>
          <p:nvSpPr>
            <p:cNvPr id="107" name="Прямоугольник 106"/>
            <p:cNvSpPr/>
            <p:nvPr/>
          </p:nvSpPr>
          <p:spPr>
            <a:xfrm>
              <a:off x="1500197" y="1845736"/>
              <a:ext cx="1531496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Овал 107"/>
            <p:cNvSpPr/>
            <p:nvPr/>
          </p:nvSpPr>
          <p:spPr>
            <a:xfrm>
              <a:off x="2841192" y="1754187"/>
              <a:ext cx="244417" cy="2444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109"/>
          <p:cNvGrpSpPr/>
          <p:nvPr/>
        </p:nvGrpSpPr>
        <p:grpSpPr>
          <a:xfrm>
            <a:off x="7511256" y="4268787"/>
            <a:ext cx="3048000" cy="3124200"/>
            <a:chOff x="1744493" y="1267987"/>
            <a:chExt cx="1435571" cy="1435571"/>
          </a:xfrm>
          <a:solidFill>
            <a:srgbClr val="7030A0"/>
          </a:solidFill>
        </p:grpSpPr>
        <p:sp>
          <p:nvSpPr>
            <p:cNvPr id="111" name="Овал 110"/>
            <p:cNvSpPr/>
            <p:nvPr/>
          </p:nvSpPr>
          <p:spPr>
            <a:xfrm>
              <a:off x="1744493" y="1267987"/>
              <a:ext cx="1435571" cy="1435571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2" name="Овал 18"/>
            <p:cNvSpPr/>
            <p:nvPr/>
          </p:nvSpPr>
          <p:spPr>
            <a:xfrm>
              <a:off x="1954728" y="1478222"/>
              <a:ext cx="1015101" cy="101510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kern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16 СЕТЕВЫХ  образовательных программ,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 базовых кафедр в реальном секторе,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 из 100 НПР повышают квалификацию ежегодно,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Совокупные доходы КФУ - 1760 </a:t>
              </a:r>
              <a:r>
                <a:rPr lang="ru-RU" sz="1200" b="1" dirty="0" err="1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тыс.рубл</a:t>
              </a:r>
              <a:r>
                <a:rPr lang="ru-RU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  <a:r>
                <a:rPr lang="en-US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/</a:t>
              </a:r>
              <a:r>
                <a:rPr lang="ru-RU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год </a:t>
              </a:r>
              <a:r>
                <a:rPr lang="en-US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/</a:t>
              </a:r>
              <a:r>
                <a:rPr lang="ru-RU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НПР, из них 30,8% - </a:t>
              </a:r>
              <a:r>
                <a:rPr lang="ru-RU" sz="1200" b="1" dirty="0" err="1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внебюджет</a:t>
              </a:r>
              <a:r>
                <a:rPr lang="ru-RU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отношение </a:t>
              </a:r>
              <a:r>
                <a:rPr lang="ru-RU" sz="1200" b="1" dirty="0" err="1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зп</a:t>
              </a:r>
              <a:r>
                <a:rPr lang="ru-RU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НПР к средней по региону – 2</a:t>
              </a:r>
              <a:endParaRPr lang="ru-RU" sz="1200" b="1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Группа 112"/>
          <p:cNvGrpSpPr/>
          <p:nvPr/>
        </p:nvGrpSpPr>
        <p:grpSpPr>
          <a:xfrm>
            <a:off x="196056" y="4344987"/>
            <a:ext cx="2971800" cy="2971800"/>
            <a:chOff x="-409543" y="3417232"/>
            <a:chExt cx="1435571" cy="1435571"/>
          </a:xfrm>
          <a:solidFill>
            <a:schemeClr val="accent6"/>
          </a:solidFill>
        </p:grpSpPr>
        <p:sp>
          <p:nvSpPr>
            <p:cNvPr id="114" name="Овал 113"/>
            <p:cNvSpPr/>
            <p:nvPr/>
          </p:nvSpPr>
          <p:spPr>
            <a:xfrm>
              <a:off x="-409543" y="3417232"/>
              <a:ext cx="1435571" cy="1435571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5" name="Овал 18"/>
            <p:cNvSpPr/>
            <p:nvPr/>
          </p:nvSpPr>
          <p:spPr>
            <a:xfrm>
              <a:off x="-299114" y="3731464"/>
              <a:ext cx="1214714" cy="93338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kern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Каждый </a:t>
              </a:r>
              <a:r>
                <a:rPr lang="ru-RU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пятый </a:t>
              </a:r>
              <a:r>
                <a:rPr lang="ru-RU" sz="1200" b="1" kern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студент – магистр, 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kern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Каждый третий магистр –  не из КФУ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Каждый десятый студент  медицинских, педагогических и инженерных НП– целевой,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6% ООП для инвалидов,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 каждой 4-ой ООП используются современные образовательные технологии</a:t>
              </a:r>
            </a:p>
          </p:txBody>
        </p:sp>
      </p:grpSp>
      <p:sp>
        <p:nvSpPr>
          <p:cNvPr id="86" name="Прямоугольник 85"/>
          <p:cNvSpPr/>
          <p:nvPr/>
        </p:nvSpPr>
        <p:spPr>
          <a:xfrm>
            <a:off x="1186656" y="1742253"/>
            <a:ext cx="12987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факты</a:t>
            </a:r>
            <a:endParaRPr lang="ru-RU" sz="1000" b="1" dirty="0"/>
          </a:p>
        </p:txBody>
      </p:sp>
      <p:sp>
        <p:nvSpPr>
          <p:cNvPr id="87" name="Прямоугольник 86"/>
          <p:cNvSpPr/>
          <p:nvPr/>
        </p:nvSpPr>
        <p:spPr>
          <a:xfrm>
            <a:off x="2916903" y="1742253"/>
            <a:ext cx="858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 и задачи</a:t>
            </a:r>
            <a:endParaRPr lang="ru-RU" sz="1000" dirty="0"/>
          </a:p>
        </p:txBody>
      </p:sp>
      <p:sp>
        <p:nvSpPr>
          <p:cNvPr id="88" name="Прямоугольник 87"/>
          <p:cNvSpPr/>
          <p:nvPr/>
        </p:nvSpPr>
        <p:spPr>
          <a:xfrm>
            <a:off x="4601083" y="1742938"/>
            <a:ext cx="1303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Механизм реализации</a:t>
            </a:r>
            <a:endParaRPr lang="ru-RU" sz="1000" dirty="0"/>
          </a:p>
        </p:txBody>
      </p:sp>
      <p:sp>
        <p:nvSpPr>
          <p:cNvPr id="116" name="Прямоугольник 115"/>
          <p:cNvSpPr/>
          <p:nvPr/>
        </p:nvSpPr>
        <p:spPr>
          <a:xfrm>
            <a:off x="8053147" y="1742938"/>
            <a:ext cx="1826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Первоочередные мероприятия</a:t>
            </a:r>
            <a:endParaRPr lang="ru-RU" sz="10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4" name="Овал 18"/>
          <p:cNvSpPr/>
          <p:nvPr/>
        </p:nvSpPr>
        <p:spPr>
          <a:xfrm>
            <a:off x="8349456" y="2439987"/>
            <a:ext cx="1900593" cy="1680677"/>
          </a:xfrm>
          <a:prstGeom prst="rect">
            <a:avLst/>
          </a:prstGeom>
          <a:solidFill>
            <a:srgbClr val="7030A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050" tIns="19050" rIns="19050" bIns="19050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kern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Каждый десятый  студент – магистр, Каждый десятый магистр –  не из КФУ</a:t>
            </a:r>
          </a:p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Каждый десятый студент - медик, педагог, инженер - целевой</a:t>
            </a:r>
            <a:endParaRPr lang="ru-RU" sz="12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0" name="Группа 124"/>
          <p:cNvGrpSpPr/>
          <p:nvPr/>
        </p:nvGrpSpPr>
        <p:grpSpPr>
          <a:xfrm>
            <a:off x="8044656" y="2058987"/>
            <a:ext cx="2514600" cy="2514600"/>
            <a:chOff x="-409543" y="3417232"/>
            <a:chExt cx="1435571" cy="1435571"/>
          </a:xfrm>
          <a:solidFill>
            <a:srgbClr val="7030A0"/>
          </a:solidFill>
        </p:grpSpPr>
        <p:sp>
          <p:nvSpPr>
            <p:cNvPr id="126" name="Овал 125"/>
            <p:cNvSpPr/>
            <p:nvPr/>
          </p:nvSpPr>
          <p:spPr>
            <a:xfrm>
              <a:off x="-409543" y="3417232"/>
              <a:ext cx="1435571" cy="1435571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7" name="Овал 18"/>
            <p:cNvSpPr/>
            <p:nvPr/>
          </p:nvSpPr>
          <p:spPr>
            <a:xfrm>
              <a:off x="-235534" y="3721747"/>
              <a:ext cx="1085038" cy="95948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kern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 год не менее: 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33-х</a:t>
              </a:r>
              <a:r>
                <a:rPr lang="ru-RU" sz="1200" b="1" kern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статей в </a:t>
              </a:r>
              <a:r>
                <a:rPr lang="en-US" sz="1200" b="1" kern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Scopus</a:t>
              </a:r>
              <a:r>
                <a:rPr lang="ru-RU" sz="1200" b="1" kern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en-US" sz="1200" b="1" kern="1200" dirty="0" err="1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WoS</a:t>
              </a:r>
              <a:r>
                <a:rPr lang="en-US" sz="1200" b="1" kern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1200" b="1" kern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на 100 НПР 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110-ти цитирований в </a:t>
              </a:r>
              <a:r>
                <a:rPr lang="en-US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Scopus</a:t>
              </a:r>
              <a:r>
                <a:rPr lang="ru-RU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en-US" sz="1200" b="1" dirty="0" err="1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WoS</a:t>
              </a:r>
              <a:r>
                <a:rPr lang="en-US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на 100 НПР 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15 статей в РИНЦ на 10 НПР 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kern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220 тыс. </a:t>
              </a:r>
              <a:r>
                <a:rPr lang="ru-RU" sz="1200" b="1" kern="1200" dirty="0" err="1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рубл</a:t>
              </a:r>
              <a:r>
                <a:rPr lang="ru-RU" sz="1200" b="1" kern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 НИОКР на 1 НПР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200" b="1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1" name="Группа 127"/>
          <p:cNvGrpSpPr/>
          <p:nvPr/>
        </p:nvGrpSpPr>
        <p:grpSpPr>
          <a:xfrm>
            <a:off x="653256" y="2135187"/>
            <a:ext cx="2514600" cy="2514600"/>
            <a:chOff x="-409543" y="3417232"/>
            <a:chExt cx="1435571" cy="1435571"/>
          </a:xfrm>
          <a:solidFill>
            <a:schemeClr val="accent6"/>
          </a:solidFill>
        </p:grpSpPr>
        <p:sp>
          <p:nvSpPr>
            <p:cNvPr id="129" name="Овал 128"/>
            <p:cNvSpPr/>
            <p:nvPr/>
          </p:nvSpPr>
          <p:spPr>
            <a:xfrm>
              <a:off x="-409543" y="3417232"/>
              <a:ext cx="1435571" cy="1435571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0" name="Овал 18"/>
            <p:cNvSpPr/>
            <p:nvPr/>
          </p:nvSpPr>
          <p:spPr>
            <a:xfrm>
              <a:off x="-235534" y="3678245"/>
              <a:ext cx="1085038" cy="95948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kern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Каждые </a:t>
              </a:r>
              <a:r>
                <a:rPr lang="en-US" sz="1200" b="1" kern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</a:t>
              </a:r>
              <a:r>
                <a:rPr lang="ru-RU" sz="1200" b="1" kern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из 100 студентов – иностранцы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r>
                <a:rPr lang="en-US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</a:t>
              </a:r>
              <a:r>
                <a:rPr lang="ru-RU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зарубежных профессоров работают не менее 1 семестра в КФУ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Не менее 110 международных мероприятий в год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200" b="1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9" name="TextBox 78"/>
          <p:cNvSpPr txBox="1"/>
          <p:nvPr/>
        </p:nvSpPr>
        <p:spPr>
          <a:xfrm>
            <a:off x="2329656" y="306387"/>
            <a:ext cx="4089261" cy="70019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ru-RU" altLang="zh-CN" sz="65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ФЕДЕРАЛЬНОЕ ГОСУДАРСТВЕННОЕ ОБРАЗОВАТЕЛЬНОЕ УЧРЕЖДЕНИЕ ВЫСШЕГО ОБРАЗОВАНИЯ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«Крымский федеральный университет имени  В.И. Вернадского»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ФГАОУ ВО «КФУ им. В.И. Вернадского»</a:t>
            </a:r>
            <a:endParaRPr lang="ru-RU" altLang="zh-CN" sz="105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800"/>
              </a:lnSpc>
              <a:tabLst/>
            </a:pPr>
            <a:endParaRPr lang="ru-RU" altLang="zh-CN" sz="65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9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8056" y="111538"/>
            <a:ext cx="1262855" cy="95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" name="Прямоугольник 84"/>
          <p:cNvSpPr/>
          <p:nvPr/>
        </p:nvSpPr>
        <p:spPr>
          <a:xfrm>
            <a:off x="0" y="7510990"/>
            <a:ext cx="10907713" cy="2951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2" name="Прямоугольник 91"/>
          <p:cNvSpPr/>
          <p:nvPr/>
        </p:nvSpPr>
        <p:spPr>
          <a:xfrm>
            <a:off x="6286587" y="1735077"/>
            <a:ext cx="1692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Сдерживающие</a:t>
            </a:r>
          </a:p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факторы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80174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1005" y="24065"/>
            <a:ext cx="10539987" cy="402786"/>
          </a:xfrm>
          <a:prstGeom prst="roundRect">
            <a:avLst/>
          </a:prstGeom>
          <a:solidFill>
            <a:srgbClr val="EA87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</a:t>
            </a:r>
            <a:r>
              <a:rPr lang="ru-RU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развития 2015-2024</a:t>
            </a:r>
            <a:endParaRPr lang="ru-RU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71" name="Таблица 70"/>
          <p:cNvGraphicFramePr>
            <a:graphicFrameLocks noGrp="1"/>
          </p:cNvGraphicFramePr>
          <p:nvPr/>
        </p:nvGraphicFramePr>
        <p:xfrm>
          <a:off x="197272" y="465057"/>
          <a:ext cx="10513168" cy="70471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0840"/>
                <a:gridCol w="807700"/>
                <a:gridCol w="776476"/>
                <a:gridCol w="648072"/>
                <a:gridCol w="720080"/>
              </a:tblGrid>
              <a:tr h="375806">
                <a:tc>
                  <a:txBody>
                    <a:bodyPr/>
                    <a:lstStyle/>
                    <a:p>
                      <a:pPr algn="ctr"/>
                      <a:r>
                        <a:rPr lang="uk-UA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А</a:t>
                      </a: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Основные показатели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Ед. 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Сейчас</a:t>
                      </a:r>
                      <a:endParaRPr lang="ru-RU" sz="14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2015</a:t>
                      </a:r>
                      <a:endParaRPr lang="ru-RU" sz="14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2020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686908">
                <a:tc>
                  <a:txBody>
                    <a:bodyPr/>
                    <a:lstStyle/>
                    <a:p>
                      <a:endParaRPr lang="ru-RU" sz="1500" dirty="0" smtClean="0"/>
                    </a:p>
                    <a:p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.1 Удельный вес численности студентов (приведенного контингента), обучающихся по программам магистратуры и аспирантуры, в численности приведенного контингента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u="sng" dirty="0" smtClean="0">
                          <a:latin typeface="Times New Roman"/>
                          <a:ea typeface="Times New Roman"/>
                        </a:rPr>
                        <a:t>12,</a:t>
                      </a:r>
                      <a:r>
                        <a:rPr lang="en-US" sz="1800" u="sng" dirty="0" smtClean="0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22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69631">
                <a:tc>
                  <a:txBody>
                    <a:bodyPr/>
                    <a:lstStyle/>
                    <a:p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.2 Средний балл ЕГЭ студентов университета, поступивших на общих основаниях на обучение по очной форме за счет средств соответствующих бюджетов бюджетной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балл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67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69631">
                <a:tc>
                  <a:txBody>
                    <a:bodyPr/>
                    <a:lstStyle/>
                    <a:p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.3 Удельный вес численности обучающихся по программам магистратуры и подготовки научно-педагогических кадров в аспирантуре, имеющих диплом других</a:t>
                      </a:r>
                      <a:r>
                        <a:rPr lang="ru-RU" sz="15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организаций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u="sng" dirty="0" smtClean="0">
                          <a:latin typeface="Times New Roman"/>
                          <a:ea typeface="Times New Roman"/>
                        </a:rPr>
                        <a:t>26,2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30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7677">
                <a:tc>
                  <a:txBody>
                    <a:bodyPr/>
                    <a:lstStyle/>
                    <a:p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.4 Удельный вес численности студентов, обучающихся по 4-м областям знаний, с которыми заключены договоры о целевом обучении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u="sng" dirty="0" smtClean="0">
                          <a:latin typeface="Times New Roman"/>
                          <a:ea typeface="Times New Roman"/>
                        </a:rPr>
                        <a:t>0,</a:t>
                      </a:r>
                      <a:r>
                        <a:rPr lang="en-US" sz="1800" u="sng" dirty="0" smtClean="0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11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7677">
                <a:tc>
                  <a:txBody>
                    <a:bodyPr/>
                    <a:lstStyle/>
                    <a:p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II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.1 Количество опубликованных за отчетный год статей в научной периодике, индексируемой в базах данных </a:t>
                      </a:r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 of Science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Scopus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 расчете на 100 НПР 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Ед.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0,016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0,03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0,33</a:t>
                      </a:r>
                      <a:endParaRPr lang="ru-RU" sz="1800" dirty="0"/>
                    </a:p>
                  </a:txBody>
                  <a:tcPr anchor="ctr"/>
                </a:tc>
              </a:tr>
              <a:tr h="407677">
                <a:tc>
                  <a:txBody>
                    <a:bodyPr/>
                    <a:lstStyle/>
                    <a:p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II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.2 Количество цитирований статей, изданных за последние 5 лет, в индексируемых системах цитирования </a:t>
                      </a:r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 of Science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Scopus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 расчете на 100 НПР 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Ед.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0,27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0,1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1,1</a:t>
                      </a:r>
                    </a:p>
                  </a:txBody>
                  <a:tcPr marL="68580" marR="68580" marT="0" marB="0" anchor="ctr"/>
                </a:tc>
              </a:tr>
              <a:tr h="291758">
                <a:tc>
                  <a:txBody>
                    <a:bodyPr/>
                    <a:lstStyle/>
                    <a:p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II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.3 Общий объем НИОКР в расчете на 1 НПР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тыс.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руб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5,2</a:t>
                      </a: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50,1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220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7654">
                <a:tc>
                  <a:txBody>
                    <a:bodyPr/>
                    <a:lstStyle/>
                    <a:p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III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.1 Удельный вес численности иностранных студентов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7677">
                <a:tc>
                  <a:txBody>
                    <a:bodyPr/>
                    <a:lstStyle/>
                    <a:p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III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.2 Численность зарубежных ведущих профессоров, преподавателей и исследователей, работающих в Университете не менее 1 семестра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чел.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25</a:t>
                      </a:r>
                    </a:p>
                  </a:txBody>
                  <a:tcPr marL="68580" marR="68580" marT="0" marB="0" anchor="ctr"/>
                </a:tc>
              </a:tr>
              <a:tr h="338222"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IV.1 Доля доходов из внебюджетных источников в общем объеме доходов Университета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0,0</a:t>
                      </a: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5,0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30,8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2502"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IV.2 Доходы вуза из всех источников на 1 НПР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тыс. </a:t>
                      </a:r>
                      <a:r>
                        <a:rPr lang="ru-RU" sz="1800" dirty="0" err="1" smtClean="0"/>
                        <a:t>руб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65,48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1104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1760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0798"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IV.3 Отношение средней заработной платы НПР в вузе (из всех источников) к средней заработной плате по экономике региона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143,7</a:t>
                      </a:r>
                      <a:endParaRPr lang="ru-RU" sz="1800" dirty="0"/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133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200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411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1005" y="244641"/>
            <a:ext cx="10539987" cy="402786"/>
          </a:xfrm>
          <a:prstGeom prst="roundRect">
            <a:avLst/>
          </a:prstGeom>
          <a:solidFill>
            <a:srgbClr val="EA87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</a:t>
            </a:r>
            <a:r>
              <a:rPr lang="ru-RU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развития 2015-2024</a:t>
            </a:r>
            <a:endParaRPr lang="ru-RU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71" name="Таблица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150653"/>
              </p:ext>
            </p:extLst>
          </p:nvPr>
        </p:nvGraphicFramePr>
        <p:xfrm>
          <a:off x="197272" y="951232"/>
          <a:ext cx="10513168" cy="56938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0840"/>
                <a:gridCol w="807700"/>
                <a:gridCol w="776476"/>
                <a:gridCol w="648072"/>
                <a:gridCol w="720080"/>
              </a:tblGrid>
              <a:tr h="375806">
                <a:tc>
                  <a:txBody>
                    <a:bodyPr/>
                    <a:lstStyle/>
                    <a:p>
                      <a:pPr algn="ctr"/>
                      <a:r>
                        <a:rPr lang="uk-UA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В</a:t>
                      </a: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Дополнительные показатели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Ед. 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Сейчас</a:t>
                      </a:r>
                      <a:endParaRPr lang="ru-RU" sz="14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2015</a:t>
                      </a:r>
                      <a:endParaRPr lang="ru-RU" sz="14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2020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686908">
                <a:tc>
                  <a:txBody>
                    <a:bodyPr/>
                    <a:lstStyle/>
                    <a:p>
                      <a:endParaRPr lang="ru-RU" sz="1500" dirty="0" smtClean="0"/>
                    </a:p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V.1 Общее количество студентов, обучающихся в Университете по очной форме обучения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u="sng" dirty="0" smtClean="0">
                          <a:latin typeface="Times New Roman"/>
                          <a:ea typeface="Times New Roman"/>
                        </a:rPr>
                        <a:t>19,8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19,8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21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69631">
                <a:tc>
                  <a:txBody>
                    <a:bodyPr/>
                    <a:lstStyle/>
                    <a:p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.2 Доля образовательных программ, по которым осуществляется обучение студентов с особыми потребностями, в общей численности образовательных программ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27,3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0,1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69631">
                <a:tc>
                  <a:txBody>
                    <a:bodyPr/>
                    <a:lstStyle/>
                    <a:p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.3 Количество образовательных программ, реализуемых в формате сетевого взаимодействия (с федеральными университетами и иными научно-образовательными организациями; нарастающим итогом)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Ед.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16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7677">
                <a:tc>
                  <a:txBody>
                    <a:bodyPr/>
                    <a:lstStyle/>
                    <a:p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.4 Доля </a:t>
                      </a:r>
                      <a:r>
                        <a:rPr lang="uk-UA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ООП с использованием 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современных образовательных технологий (международные OOР, электронное образование, активные методы обучения и др.) в учебном процессе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u="sng" dirty="0" smtClean="0">
                          <a:latin typeface="Times New Roman"/>
                          <a:ea typeface="Times New Roman"/>
                        </a:rPr>
                        <a:t>6</a:t>
                      </a:r>
                      <a:r>
                        <a:rPr lang="ru-RU" sz="1800" u="sng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7677">
                <a:tc>
                  <a:txBody>
                    <a:bodyPr/>
                    <a:lstStyle/>
                    <a:p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.5 Количество публикаций в РИНЦ на 1 НПР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Ед.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0,008</a:t>
                      </a: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0,15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1,5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7677"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V.6 Количество международных мероприятий, проведенных на базе Университета 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Ед.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60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60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110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1758">
                <a:tc>
                  <a:txBody>
                    <a:bodyPr/>
                    <a:lstStyle/>
                    <a:p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.7 Доля НПР, прошедших программы повышения квалификации в течение года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???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15</a:t>
                      </a:r>
                    </a:p>
                  </a:txBody>
                  <a:tcPr marL="68580" marR="68580" marT="0" marB="0" anchor="ctr"/>
                </a:tc>
              </a:tr>
              <a:tr h="277654">
                <a:tc>
                  <a:txBody>
                    <a:bodyPr/>
                    <a:lstStyle/>
                    <a:p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.8 Удельный вес численности студентов, обучающихся по программам бакалавриата, магистратуры и аспирантуры, поступивших из других регионов Российской Федерации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u="sng" dirty="0" smtClean="0">
                          <a:latin typeface="Times New Roman"/>
                          <a:ea typeface="Times New Roman"/>
                        </a:rPr>
                        <a:t>0,6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7677">
                <a:tc>
                  <a:txBody>
                    <a:bodyPr/>
                    <a:lstStyle/>
                    <a:p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.9 Количество базовых кафедр, открытых на предприятиях и в организациях реального сектора экономики, а также в научных организациях, подведомственных ФАНО России (нарастающим итогом)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Ед.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411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Изображение 2" descr="book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856" y="1589929"/>
            <a:ext cx="2740184" cy="2602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7480391"/>
            <a:ext cx="10907713" cy="2951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" name="Заголовок 2"/>
          <p:cNvSpPr>
            <a:spLocks noGrp="1"/>
          </p:cNvSpPr>
          <p:nvPr>
            <p:ph type="title"/>
          </p:nvPr>
        </p:nvSpPr>
        <p:spPr>
          <a:xfrm>
            <a:off x="901313" y="715027"/>
            <a:ext cx="8809493" cy="73436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sz="3700" b="1" dirty="0" smtClean="0">
                <a:solidFill>
                  <a:srgbClr val="0070C0"/>
                </a:solidFill>
                <a:latin typeface="+mn-lt"/>
              </a:rPr>
              <a:t>Программа развития КФУ</a:t>
            </a:r>
            <a:endParaRPr lang="ru-RU" sz="37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103" name="TextBox 65"/>
          <p:cNvSpPr txBox="1">
            <a:spLocks noChangeArrowheads="1"/>
          </p:cNvSpPr>
          <p:nvPr/>
        </p:nvSpPr>
        <p:spPr bwMode="auto">
          <a:xfrm>
            <a:off x="238882" y="3887787"/>
            <a:ext cx="4639565" cy="1123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756" tIns="53378" rIns="106756" bIns="53378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2800" b="1" dirty="0">
                <a:solidFill>
                  <a:srgbClr val="0070C0"/>
                </a:solidFill>
              </a:rPr>
              <a:t>Программы развития </a:t>
            </a:r>
            <a:r>
              <a:rPr lang="ru-RU" altLang="ru-RU" sz="2800" b="1" dirty="0" smtClean="0">
                <a:solidFill>
                  <a:srgbClr val="0070C0"/>
                </a:solidFill>
              </a:rPr>
              <a:t>КФУ</a:t>
            </a:r>
            <a:endParaRPr lang="ru-RU" altLang="ru-RU" sz="2800" b="1" dirty="0">
              <a:solidFill>
                <a:srgbClr val="0070C0"/>
              </a:solidFill>
            </a:endParaRPr>
          </a:p>
          <a:p>
            <a:pPr algn="ctr"/>
            <a:r>
              <a:rPr lang="ru-RU" altLang="ru-RU" sz="1900" dirty="0" smtClean="0">
                <a:solidFill>
                  <a:srgbClr val="0070C0"/>
                </a:solidFill>
              </a:rPr>
              <a:t>Краткая версия</a:t>
            </a:r>
            <a:endParaRPr lang="ru-RU" altLang="ru-RU" sz="1900" dirty="0">
              <a:solidFill>
                <a:srgbClr val="0070C0"/>
              </a:solidFill>
            </a:endParaRPr>
          </a:p>
          <a:p>
            <a:pPr algn="ctr"/>
            <a:r>
              <a:rPr lang="ru-RU" altLang="ru-RU" sz="1900" i="1" dirty="0">
                <a:solidFill>
                  <a:schemeClr val="accent6">
                    <a:lumMod val="75000"/>
                  </a:schemeClr>
                </a:solidFill>
              </a:rPr>
              <a:t>расширенная </a:t>
            </a:r>
            <a:r>
              <a:rPr lang="ru-RU" altLang="ru-RU" sz="1900" i="1" dirty="0" smtClean="0">
                <a:solidFill>
                  <a:schemeClr val="accent6">
                    <a:lumMod val="75000"/>
                  </a:schemeClr>
                </a:solidFill>
              </a:rPr>
              <a:t>версия – Дорожная карта</a:t>
            </a:r>
            <a:endParaRPr lang="ru-RU" altLang="ru-RU" sz="19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5368641" y="1927696"/>
            <a:ext cx="0" cy="5388905"/>
          </a:xfrm>
          <a:prstGeom prst="line">
            <a:avLst/>
          </a:prstGeom>
          <a:ln w="127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-43556" y="7480391"/>
            <a:ext cx="5412196" cy="0"/>
          </a:xfrm>
          <a:prstGeom prst="line">
            <a:avLst/>
          </a:prstGeom>
          <a:ln w="127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6" name="Изображение 2" descr="book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637" y="2140084"/>
            <a:ext cx="1615327" cy="1535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7" name="TextBox 30"/>
          <p:cNvSpPr txBox="1">
            <a:spLocks noChangeArrowheads="1"/>
          </p:cNvSpPr>
          <p:nvPr/>
        </p:nvSpPr>
        <p:spPr bwMode="auto">
          <a:xfrm>
            <a:off x="5453856" y="3693556"/>
            <a:ext cx="2115264" cy="1538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756" tIns="53378" rIns="106756" bIns="53378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9300" dirty="0" smtClean="0">
                <a:solidFill>
                  <a:srgbClr val="FF6600"/>
                </a:solidFill>
              </a:rPr>
              <a:t>22</a:t>
            </a:r>
            <a:endParaRPr lang="ru-RU" altLang="ru-RU" sz="10300" dirty="0">
              <a:solidFill>
                <a:srgbClr val="FF6600"/>
              </a:solidFill>
            </a:endParaRPr>
          </a:p>
        </p:txBody>
      </p:sp>
      <p:sp>
        <p:nvSpPr>
          <p:cNvPr id="4108" name="TextBox 41"/>
          <p:cNvSpPr txBox="1">
            <a:spLocks noChangeArrowheads="1"/>
          </p:cNvSpPr>
          <p:nvPr/>
        </p:nvSpPr>
        <p:spPr bwMode="auto">
          <a:xfrm>
            <a:off x="7385431" y="4028338"/>
            <a:ext cx="2921980" cy="84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756" tIns="53378" rIns="106756" bIns="53378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600" b="1" dirty="0" smtClean="0">
                <a:solidFill>
                  <a:srgbClr val="FF6600"/>
                </a:solidFill>
              </a:rPr>
              <a:t>Мероприятия</a:t>
            </a:r>
            <a:endParaRPr lang="ru-RU" altLang="ru-RU" sz="1600" b="1" dirty="0">
              <a:solidFill>
                <a:srgbClr val="FF6600"/>
              </a:solidFill>
            </a:endParaRPr>
          </a:p>
          <a:p>
            <a:pPr algn="ctr"/>
            <a:r>
              <a:rPr lang="ru-RU" altLang="ru-RU" sz="1600" dirty="0"/>
              <a:t> определяют основные направления развития </a:t>
            </a:r>
            <a:r>
              <a:rPr lang="ru-RU" altLang="ru-RU" sz="1600" dirty="0" smtClean="0"/>
              <a:t>КФУ</a:t>
            </a:r>
            <a:endParaRPr lang="ru-RU" altLang="ru-RU" sz="1600" dirty="0"/>
          </a:p>
        </p:txBody>
      </p:sp>
      <p:sp>
        <p:nvSpPr>
          <p:cNvPr id="45" name="TextBox 44"/>
          <p:cNvSpPr txBox="1"/>
          <p:nvPr/>
        </p:nvSpPr>
        <p:spPr>
          <a:xfrm>
            <a:off x="0" y="4954587"/>
            <a:ext cx="5412195" cy="2939343"/>
          </a:xfrm>
          <a:prstGeom prst="rect">
            <a:avLst/>
          </a:prstGeom>
          <a:noFill/>
        </p:spPr>
        <p:txBody>
          <a:bodyPr lIns="106756" tIns="53378" rIns="106756" bIns="53378">
            <a:spAutoFit/>
          </a:bodyPr>
          <a:lstStyle/>
          <a:p>
            <a:pPr algn="ctr">
              <a:defRPr/>
            </a:pPr>
            <a:r>
              <a:rPr lang="ru-RU" sz="1900" b="1" dirty="0" smtClean="0">
                <a:solidFill>
                  <a:srgbClr val="0070C0"/>
                </a:solidFill>
              </a:rPr>
              <a:t>Содержание </a:t>
            </a:r>
            <a:r>
              <a:rPr lang="ru-RU" sz="1900" b="1" dirty="0">
                <a:solidFill>
                  <a:srgbClr val="0070C0"/>
                </a:solidFill>
              </a:rPr>
              <a:t>и описание</a:t>
            </a:r>
          </a:p>
          <a:p>
            <a:pPr algn="ctr">
              <a:defRPr/>
            </a:pPr>
            <a:r>
              <a:rPr lang="ru-RU" sz="1900" b="1" dirty="0" smtClean="0">
                <a:solidFill>
                  <a:srgbClr val="0070C0"/>
                </a:solidFill>
              </a:rPr>
              <a:t>Основные мероприятия</a:t>
            </a:r>
          </a:p>
          <a:p>
            <a:pPr algn="ctr">
              <a:defRPr/>
            </a:pPr>
            <a:r>
              <a:rPr lang="ru-RU" sz="1900" b="1" dirty="0" smtClean="0">
                <a:solidFill>
                  <a:srgbClr val="0070C0"/>
                </a:solidFill>
              </a:rPr>
              <a:t>Сроки </a:t>
            </a:r>
            <a:r>
              <a:rPr lang="ru-RU" sz="1900" b="1" dirty="0">
                <a:solidFill>
                  <a:srgbClr val="0070C0"/>
                </a:solidFill>
              </a:rPr>
              <a:t>реализации</a:t>
            </a:r>
          </a:p>
          <a:p>
            <a:pPr algn="ctr">
              <a:defRPr/>
            </a:pPr>
            <a:r>
              <a:rPr lang="ru-RU" sz="1900" b="1" dirty="0" smtClean="0">
                <a:solidFill>
                  <a:srgbClr val="0070C0"/>
                </a:solidFill>
              </a:rPr>
              <a:t>Ресурсное обеспечение – финансы</a:t>
            </a:r>
            <a:endParaRPr lang="ru-RU" sz="1900" b="1" dirty="0">
              <a:solidFill>
                <a:srgbClr val="0070C0"/>
              </a:solidFill>
            </a:endParaRPr>
          </a:p>
          <a:p>
            <a:pPr algn="ctr">
              <a:defRPr/>
            </a:pPr>
            <a:r>
              <a:rPr lang="ru-RU" sz="1900" b="1" dirty="0" smtClean="0">
                <a:solidFill>
                  <a:srgbClr val="0070C0"/>
                </a:solidFill>
              </a:rPr>
              <a:t>Ожидаемые результаты - целевые показатели</a:t>
            </a:r>
            <a:endParaRPr lang="en-US" sz="1900" b="1" dirty="0" smtClean="0">
              <a:solidFill>
                <a:srgbClr val="0070C0"/>
              </a:solidFill>
            </a:endParaRPr>
          </a:p>
          <a:p>
            <a:pPr algn="ctr">
              <a:defRPr/>
            </a:pPr>
            <a:r>
              <a:rPr lang="ru-RU" sz="1900" b="1" dirty="0" smtClean="0">
                <a:solidFill>
                  <a:srgbClr val="0070C0"/>
                </a:solidFill>
              </a:rPr>
              <a:t>Программа рассчитана на 10 лет, </a:t>
            </a:r>
          </a:p>
          <a:p>
            <a:pPr algn="ctr">
              <a:defRPr/>
            </a:pPr>
            <a:r>
              <a:rPr lang="ru-RU" sz="1900" b="1" dirty="0" smtClean="0">
                <a:solidFill>
                  <a:srgbClr val="0070C0"/>
                </a:solidFill>
              </a:rPr>
              <a:t>5 из которых финансируются в размере </a:t>
            </a:r>
          </a:p>
          <a:p>
            <a:pPr algn="ctr">
              <a:defRPr/>
            </a:pPr>
            <a:r>
              <a:rPr lang="ru-RU" sz="1900" b="1" dirty="0" smtClean="0">
                <a:solidFill>
                  <a:srgbClr val="0070C0"/>
                </a:solidFill>
              </a:rPr>
              <a:t>5 </a:t>
            </a:r>
            <a:r>
              <a:rPr lang="ru-RU" sz="1900" b="1" dirty="0" err="1" smtClean="0">
                <a:solidFill>
                  <a:srgbClr val="0070C0"/>
                </a:solidFill>
              </a:rPr>
              <a:t>млд</a:t>
            </a:r>
            <a:r>
              <a:rPr lang="ru-RU" sz="1900" b="1" dirty="0" smtClean="0">
                <a:solidFill>
                  <a:srgbClr val="0070C0"/>
                </a:solidFill>
              </a:rPr>
              <a:t>. руб.</a:t>
            </a:r>
            <a:endParaRPr lang="ru-RU" sz="1900" b="1" dirty="0">
              <a:solidFill>
                <a:srgbClr val="0070C0"/>
              </a:solidFill>
            </a:endParaRPr>
          </a:p>
          <a:p>
            <a:pPr marL="333613" indent="-333613">
              <a:buFont typeface="Calibri" panose="020F0502020204030204" pitchFamily="34" charset="0"/>
              <a:buChar char="—"/>
              <a:defRPr/>
            </a:pPr>
            <a:endParaRPr lang="ru-RU" sz="1600" dirty="0"/>
          </a:p>
          <a:p>
            <a:pPr marL="333613" indent="-333613">
              <a:buFont typeface="Calibri" panose="020F0502020204030204" pitchFamily="34" charset="0"/>
              <a:buChar char="—"/>
              <a:defRPr/>
            </a:pPr>
            <a:endParaRPr lang="ru-RU" sz="1600" dirty="0"/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flipV="1">
            <a:off x="5353491" y="5077680"/>
            <a:ext cx="5497411" cy="0"/>
          </a:xfrm>
          <a:prstGeom prst="line">
            <a:avLst/>
          </a:prstGeom>
          <a:ln w="127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11" name="Picture 9" descr="D:\Users\KEgoshin\Desktop\ale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416" y="2801401"/>
            <a:ext cx="365485" cy="34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30"/>
          <p:cNvSpPr txBox="1">
            <a:spLocks noChangeArrowheads="1"/>
          </p:cNvSpPr>
          <p:nvPr/>
        </p:nvSpPr>
        <p:spPr bwMode="auto">
          <a:xfrm>
            <a:off x="5453856" y="1846728"/>
            <a:ext cx="2115264" cy="1538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756" tIns="53378" rIns="106756" bIns="53378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9300" dirty="0" smtClean="0">
                <a:solidFill>
                  <a:srgbClr val="FF6600"/>
                </a:solidFill>
              </a:rPr>
              <a:t>5</a:t>
            </a:r>
            <a:endParaRPr lang="ru-RU" altLang="ru-RU" sz="10300" dirty="0">
              <a:solidFill>
                <a:srgbClr val="FF6600"/>
              </a:solidFill>
            </a:endParaRPr>
          </a:p>
        </p:txBody>
      </p:sp>
      <p:sp>
        <p:nvSpPr>
          <p:cNvPr id="19" name="TextBox 41"/>
          <p:cNvSpPr txBox="1">
            <a:spLocks noChangeArrowheads="1"/>
          </p:cNvSpPr>
          <p:nvPr/>
        </p:nvSpPr>
        <p:spPr bwMode="auto">
          <a:xfrm>
            <a:off x="7385431" y="2181510"/>
            <a:ext cx="2921980" cy="84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756" tIns="53378" rIns="106756" bIns="53378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600" b="1" dirty="0" smtClean="0">
                <a:solidFill>
                  <a:srgbClr val="FF6600"/>
                </a:solidFill>
              </a:rPr>
              <a:t>Приоритетных направлений</a:t>
            </a:r>
            <a:endParaRPr lang="ru-RU" altLang="ru-RU" sz="1600" b="1" dirty="0">
              <a:solidFill>
                <a:srgbClr val="FF6600"/>
              </a:solidFill>
            </a:endParaRPr>
          </a:p>
          <a:p>
            <a:pPr algn="ctr"/>
            <a:r>
              <a:rPr lang="ru-RU" altLang="ru-RU" sz="1600" dirty="0"/>
              <a:t> определяют основные направления развития </a:t>
            </a:r>
            <a:r>
              <a:rPr lang="ru-RU" altLang="ru-RU" sz="1600" dirty="0" smtClean="0"/>
              <a:t>КФУ</a:t>
            </a:r>
            <a:endParaRPr lang="ru-RU" altLang="ru-RU" sz="1600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5353491" y="3230851"/>
            <a:ext cx="5497411" cy="0"/>
          </a:xfrm>
          <a:prstGeom prst="line">
            <a:avLst/>
          </a:prstGeom>
          <a:ln w="127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30"/>
          <p:cNvSpPr txBox="1">
            <a:spLocks noChangeArrowheads="1"/>
          </p:cNvSpPr>
          <p:nvPr/>
        </p:nvSpPr>
        <p:spPr bwMode="auto">
          <a:xfrm>
            <a:off x="5530056" y="5564187"/>
            <a:ext cx="2115264" cy="1538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756" tIns="53378" rIns="106756" bIns="53378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9300" dirty="0" smtClean="0">
                <a:solidFill>
                  <a:srgbClr val="FF6600"/>
                </a:solidFill>
              </a:rPr>
              <a:t>20</a:t>
            </a:r>
            <a:endParaRPr lang="ru-RU" altLang="ru-RU" sz="10300" dirty="0">
              <a:solidFill>
                <a:srgbClr val="FF6600"/>
              </a:solidFill>
            </a:endParaRPr>
          </a:p>
        </p:txBody>
      </p:sp>
      <p:sp>
        <p:nvSpPr>
          <p:cNvPr id="22" name="TextBox 41"/>
          <p:cNvSpPr txBox="1">
            <a:spLocks noChangeArrowheads="1"/>
          </p:cNvSpPr>
          <p:nvPr/>
        </p:nvSpPr>
        <p:spPr bwMode="auto">
          <a:xfrm>
            <a:off x="7511256" y="5792787"/>
            <a:ext cx="2921980" cy="84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756" tIns="53378" rIns="106756" bIns="53378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600" b="1" dirty="0" smtClean="0">
                <a:solidFill>
                  <a:srgbClr val="FF6600"/>
                </a:solidFill>
              </a:rPr>
              <a:t>Целевых показателей</a:t>
            </a:r>
          </a:p>
          <a:p>
            <a:pPr algn="ctr"/>
            <a:r>
              <a:rPr lang="ru-RU" altLang="ru-RU" sz="1600" dirty="0" smtClean="0"/>
              <a:t>определяют основные цели реализации программы</a:t>
            </a:r>
            <a:endParaRPr lang="ru-RU" altLang="ru-RU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2291335" y="77787"/>
            <a:ext cx="4089261" cy="70019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ru-RU" altLang="zh-CN" sz="65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ФЕДЕРАЛЬНОЕ ГОСУДАРСТВЕННОЕ ОБРАЗОВАТЕЛЬНОЕ УЧРЕЖДЕНИЕ ВЫСШЕГО ОБРАЗОВАНИЯ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«Крымский федеральный университет имени  В.И. Вернадского»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ФГАОУ ВО «КФУ им. В.И. Вернадского»</a:t>
            </a:r>
            <a:endParaRPr lang="ru-RU" altLang="zh-CN" sz="105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800"/>
              </a:lnSpc>
              <a:tabLst/>
            </a:pPr>
            <a:endParaRPr lang="ru-RU" altLang="zh-CN" sz="65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90601" y="0"/>
            <a:ext cx="1262855" cy="95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" name="Группа 43"/>
          <p:cNvGrpSpPr/>
          <p:nvPr/>
        </p:nvGrpSpPr>
        <p:grpSpPr>
          <a:xfrm>
            <a:off x="2835760" y="1596099"/>
            <a:ext cx="1585412" cy="244417"/>
            <a:chOff x="1500197" y="1754187"/>
            <a:chExt cx="1585412" cy="244417"/>
          </a:xfrm>
          <a:solidFill>
            <a:schemeClr val="bg1">
              <a:lumMod val="85000"/>
            </a:schemeClr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1500197" y="1845736"/>
              <a:ext cx="1531496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2841192" y="1754187"/>
              <a:ext cx="244417" cy="2444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" name="Группа 46"/>
          <p:cNvGrpSpPr/>
          <p:nvPr/>
        </p:nvGrpSpPr>
        <p:grpSpPr>
          <a:xfrm>
            <a:off x="1186656" y="1601787"/>
            <a:ext cx="1564869" cy="244417"/>
            <a:chOff x="2994529" y="1754187"/>
            <a:chExt cx="1564869" cy="244417"/>
          </a:xfrm>
          <a:solidFill>
            <a:srgbClr val="59A7C1"/>
          </a:solidFill>
        </p:grpSpPr>
        <p:sp>
          <p:nvSpPr>
            <p:cNvPr id="29" name="Прямоугольник 28"/>
            <p:cNvSpPr/>
            <p:nvPr/>
          </p:nvSpPr>
          <p:spPr>
            <a:xfrm>
              <a:off x="2994529" y="1845736"/>
              <a:ext cx="1531496" cy="45719"/>
            </a:xfrm>
            <a:prstGeom prst="rect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4314981" y="1754187"/>
              <a:ext cx="244417" cy="244417"/>
            </a:xfrm>
            <a:prstGeom prst="ellipse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" name="Группа 51"/>
          <p:cNvGrpSpPr/>
          <p:nvPr/>
        </p:nvGrpSpPr>
        <p:grpSpPr>
          <a:xfrm>
            <a:off x="4602125" y="1609606"/>
            <a:ext cx="1585412" cy="244417"/>
            <a:chOff x="4448464" y="1754187"/>
            <a:chExt cx="1585412" cy="244417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4448464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5789459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Группа 57"/>
          <p:cNvGrpSpPr/>
          <p:nvPr/>
        </p:nvGrpSpPr>
        <p:grpSpPr>
          <a:xfrm>
            <a:off x="6290569" y="1610291"/>
            <a:ext cx="1585412" cy="244417"/>
            <a:chOff x="5922942" y="1754187"/>
            <a:chExt cx="1585412" cy="244417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592294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726393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" name="Группа 60"/>
          <p:cNvGrpSpPr/>
          <p:nvPr/>
        </p:nvGrpSpPr>
        <p:grpSpPr>
          <a:xfrm>
            <a:off x="8053147" y="1611136"/>
            <a:ext cx="1585412" cy="244417"/>
            <a:chOff x="7741772" y="1754187"/>
            <a:chExt cx="1585412" cy="244417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774177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908276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0" name="Прямоугольник 39"/>
          <p:cNvSpPr/>
          <p:nvPr/>
        </p:nvSpPr>
        <p:spPr>
          <a:xfrm>
            <a:off x="1186656" y="1742253"/>
            <a:ext cx="12987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факты</a:t>
            </a:r>
            <a:endParaRPr lang="ru-RU" sz="1000" b="1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2916903" y="1742253"/>
            <a:ext cx="858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 и задачи</a:t>
            </a:r>
            <a:endParaRPr lang="ru-RU" sz="10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601083" y="1742938"/>
            <a:ext cx="1303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Механизм реализации</a:t>
            </a:r>
            <a:endParaRPr lang="ru-RU" sz="10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8053147" y="1742938"/>
            <a:ext cx="1826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Первоочередные мероприятия</a:t>
            </a:r>
            <a:endParaRPr lang="ru-RU" sz="10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286587" y="1735077"/>
            <a:ext cx="1692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Сдерживающие</a:t>
            </a:r>
          </a:p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факторы</a:t>
            </a:r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72256" y="1049277"/>
            <a:ext cx="1013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РАЗВИТИЯ КФУ на 2015-2024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43656" y="2972959"/>
            <a:ext cx="2034538" cy="39288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79A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АВТОМАТИ-ЗАЦИИ ПРОГРАММЫ РАЗВИТИЯ</a:t>
            </a:r>
          </a:p>
          <a:p>
            <a:pPr algn="ctr"/>
            <a:endParaRPr lang="ru-RU" sz="1300" b="1" dirty="0">
              <a:solidFill>
                <a:srgbClr val="0079A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1300" b="1" dirty="0" smtClean="0">
              <a:solidFill>
                <a:srgbClr val="0079A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FontTx/>
              <a:buChar char="-"/>
            </a:pPr>
            <a:r>
              <a:rPr lang="ru-RU" sz="1300" b="1" dirty="0" smtClean="0">
                <a:solidFill>
                  <a:srgbClr val="0079A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КОНКУРСЫ</a:t>
            </a:r>
          </a:p>
          <a:p>
            <a:pPr algn="ctr">
              <a:buFontTx/>
              <a:buChar char="-"/>
            </a:pPr>
            <a:r>
              <a:rPr lang="ru-RU" sz="1300" b="1" dirty="0" smtClean="0">
                <a:solidFill>
                  <a:srgbClr val="0079A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ЗАЯВКИ</a:t>
            </a:r>
          </a:p>
          <a:p>
            <a:pPr algn="ctr">
              <a:buFontTx/>
              <a:buChar char="-"/>
            </a:pPr>
            <a:r>
              <a:rPr lang="ru-RU" sz="1300" b="1" dirty="0" smtClean="0">
                <a:solidFill>
                  <a:srgbClr val="0079A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ОТЧЕТЫ</a:t>
            </a:r>
          </a:p>
          <a:p>
            <a:pPr algn="ctr">
              <a:buFontTx/>
              <a:buChar char="-"/>
            </a:pPr>
            <a:r>
              <a:rPr lang="ru-RU" sz="1300" b="1" dirty="0" smtClean="0">
                <a:solidFill>
                  <a:srgbClr val="0079A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МОНИТОРИНГ</a:t>
            </a:r>
          </a:p>
          <a:p>
            <a:pPr algn="ctr">
              <a:buFontTx/>
              <a:buChar char="-"/>
            </a:pPr>
            <a:r>
              <a:rPr lang="ru-RU" sz="1300" b="1" dirty="0" smtClean="0">
                <a:solidFill>
                  <a:srgbClr val="0079A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ДОКУМЕНТЫ</a:t>
            </a:r>
          </a:p>
          <a:p>
            <a:pPr algn="ctr">
              <a:buFontTx/>
              <a:buChar char="-"/>
            </a:pPr>
            <a:r>
              <a:rPr lang="ru-RU" sz="1300" b="1" dirty="0" smtClean="0">
                <a:solidFill>
                  <a:srgbClr val="0079A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ЗАКУПКИ</a:t>
            </a:r>
          </a:p>
          <a:p>
            <a:pPr algn="ctr">
              <a:buFontTx/>
              <a:buChar char="-"/>
            </a:pPr>
            <a:r>
              <a:rPr lang="ru-RU" sz="1300" b="1" dirty="0" smtClean="0">
                <a:solidFill>
                  <a:srgbClr val="0079A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ПУБЛИЧНОСТЬ</a:t>
            </a:r>
          </a:p>
          <a:p>
            <a:pPr algn="ctr"/>
            <a:endParaRPr lang="ru-RU" sz="1600" b="1" dirty="0">
              <a:solidFill>
                <a:srgbClr val="0079A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Пятиугольник 47"/>
          <p:cNvSpPr/>
          <p:nvPr/>
        </p:nvSpPr>
        <p:spPr>
          <a:xfrm rot="16200000">
            <a:off x="6183234" y="-1445563"/>
            <a:ext cx="423653" cy="8481332"/>
          </a:xfrm>
          <a:prstGeom prst="homePlate">
            <a:avLst>
              <a:gd name="adj" fmla="val 100000"/>
            </a:avLst>
          </a:prstGeom>
          <a:solidFill>
            <a:srgbClr val="0079A8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4425" y="3529307"/>
            <a:ext cx="8481031" cy="2949280"/>
          </a:xfrm>
          <a:prstGeom prst="rect">
            <a:avLst/>
          </a:prstGeom>
          <a:noFill/>
          <a:ln w="22225">
            <a:solidFill>
              <a:srgbClr val="0079A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2160066" y="6533827"/>
            <a:ext cx="8481329" cy="401960"/>
          </a:xfrm>
          <a:prstGeom prst="roundRect">
            <a:avLst/>
          </a:prstGeom>
          <a:solidFill>
            <a:srgbClr val="0079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ПЛАТФОРМА И БАЗА ПЕРВИЧНЫХ ДАННЫХ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2160272" y="3057357"/>
            <a:ext cx="8475184" cy="401960"/>
          </a:xfrm>
          <a:prstGeom prst="roundRect">
            <a:avLst/>
          </a:prstGeom>
          <a:solidFill>
            <a:srgbClr val="0079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АНАЛИТИКА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2329905" y="3670962"/>
            <a:ext cx="1981836" cy="957580"/>
          </a:xfrm>
          <a:prstGeom prst="roundRect">
            <a:avLst/>
          </a:prstGeom>
          <a:solidFill>
            <a:srgbClr val="EA87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Еженедельная</a:t>
            </a:r>
          </a:p>
          <a:p>
            <a:pPr algn="ctr"/>
            <a:r>
              <a:rPr lang="ru-RU" sz="135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отчетность</a:t>
            </a:r>
            <a:endParaRPr lang="ru-RU" sz="135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" name="Группа 54"/>
          <p:cNvGrpSpPr/>
          <p:nvPr/>
        </p:nvGrpSpPr>
        <p:grpSpPr>
          <a:xfrm>
            <a:off x="2916903" y="1609606"/>
            <a:ext cx="1564869" cy="244417"/>
            <a:chOff x="2994529" y="1754187"/>
            <a:chExt cx="1564869" cy="244417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2994529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4314981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57"/>
          <p:cNvGrpSpPr/>
          <p:nvPr/>
        </p:nvGrpSpPr>
        <p:grpSpPr>
          <a:xfrm>
            <a:off x="8044656" y="1601787"/>
            <a:ext cx="1585412" cy="244417"/>
            <a:chOff x="4448464" y="1754187"/>
            <a:chExt cx="1585412" cy="244417"/>
          </a:xfrm>
          <a:solidFill>
            <a:srgbClr val="EA874B"/>
          </a:solidFill>
        </p:grpSpPr>
        <p:sp>
          <p:nvSpPr>
            <p:cNvPr id="59" name="Прямоугольник 58"/>
            <p:cNvSpPr/>
            <p:nvPr/>
          </p:nvSpPr>
          <p:spPr>
            <a:xfrm>
              <a:off x="4448464" y="1845736"/>
              <a:ext cx="1531496" cy="45719"/>
            </a:xfrm>
            <a:prstGeom prst="rect">
              <a:avLst/>
            </a:prstGeom>
            <a:grpFill/>
            <a:ln>
              <a:solidFill>
                <a:srgbClr val="EA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5789459" y="1754187"/>
              <a:ext cx="244417" cy="244417"/>
            </a:xfrm>
            <a:prstGeom prst="ellipse">
              <a:avLst/>
            </a:prstGeom>
            <a:grpFill/>
            <a:ln>
              <a:solidFill>
                <a:srgbClr val="EA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61"/>
          <p:cNvGrpSpPr/>
          <p:nvPr/>
        </p:nvGrpSpPr>
        <p:grpSpPr>
          <a:xfrm>
            <a:off x="4615656" y="1601787"/>
            <a:ext cx="1585412" cy="244417"/>
            <a:chOff x="5922942" y="1754187"/>
            <a:chExt cx="1585412" cy="244417"/>
          </a:xfrm>
        </p:grpSpPr>
        <p:sp>
          <p:nvSpPr>
            <p:cNvPr id="63" name="Прямоугольник 62"/>
            <p:cNvSpPr/>
            <p:nvPr/>
          </p:nvSpPr>
          <p:spPr>
            <a:xfrm>
              <a:off x="592294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Овал 71"/>
            <p:cNvSpPr/>
            <p:nvPr/>
          </p:nvSpPr>
          <p:spPr>
            <a:xfrm>
              <a:off x="726393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72"/>
          <p:cNvGrpSpPr/>
          <p:nvPr/>
        </p:nvGrpSpPr>
        <p:grpSpPr>
          <a:xfrm>
            <a:off x="6292056" y="1601787"/>
            <a:ext cx="1585412" cy="244417"/>
            <a:chOff x="7741772" y="1754187"/>
            <a:chExt cx="1585412" cy="244417"/>
          </a:xfrm>
        </p:grpSpPr>
        <p:sp>
          <p:nvSpPr>
            <p:cNvPr id="74" name="Прямоугольник 73"/>
            <p:cNvSpPr/>
            <p:nvPr/>
          </p:nvSpPr>
          <p:spPr>
            <a:xfrm>
              <a:off x="774177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908276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80"/>
          <p:cNvGrpSpPr/>
          <p:nvPr/>
        </p:nvGrpSpPr>
        <p:grpSpPr>
          <a:xfrm>
            <a:off x="1186656" y="1609606"/>
            <a:ext cx="1585412" cy="244417"/>
            <a:chOff x="1500197" y="1754187"/>
            <a:chExt cx="1585412" cy="244417"/>
          </a:xfrm>
          <a:solidFill>
            <a:schemeClr val="bg1">
              <a:lumMod val="85000"/>
            </a:schemeClr>
          </a:solidFill>
        </p:grpSpPr>
        <p:sp>
          <p:nvSpPr>
            <p:cNvPr id="82" name="Прямоугольник 81"/>
            <p:cNvSpPr/>
            <p:nvPr/>
          </p:nvSpPr>
          <p:spPr>
            <a:xfrm>
              <a:off x="1500197" y="1845736"/>
              <a:ext cx="1531496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Овал 82"/>
            <p:cNvSpPr/>
            <p:nvPr/>
          </p:nvSpPr>
          <p:spPr>
            <a:xfrm>
              <a:off x="2841192" y="1754187"/>
              <a:ext cx="244417" cy="2444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1" name="Скругленный прямоугольник 100"/>
          <p:cNvSpPr/>
          <p:nvPr/>
        </p:nvSpPr>
        <p:spPr>
          <a:xfrm>
            <a:off x="4387010" y="3692207"/>
            <a:ext cx="1981836" cy="957580"/>
          </a:xfrm>
          <a:prstGeom prst="roundRect">
            <a:avLst/>
          </a:prstGeom>
          <a:solidFill>
            <a:srgbClr val="59A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Ежеквартальная</a:t>
            </a:r>
          </a:p>
          <a:p>
            <a:pPr algn="ctr"/>
            <a:r>
              <a:rPr lang="ru-RU" sz="135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отчетность</a:t>
            </a:r>
            <a:endParaRPr lang="ru-RU" sz="135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2" name="Скругленный прямоугольник 101"/>
          <p:cNvSpPr/>
          <p:nvPr/>
        </p:nvSpPr>
        <p:spPr>
          <a:xfrm>
            <a:off x="6444115" y="3692207"/>
            <a:ext cx="1981836" cy="957580"/>
          </a:xfrm>
          <a:prstGeom prst="roundRect">
            <a:avLst/>
          </a:prstGeom>
          <a:solidFill>
            <a:srgbClr val="EA87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Полугодовая</a:t>
            </a:r>
          </a:p>
          <a:p>
            <a:pPr algn="ctr"/>
            <a:r>
              <a:rPr lang="ru-RU" sz="135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отчетность</a:t>
            </a:r>
            <a:endParaRPr lang="ru-RU" sz="135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3" name="Скругленный прямоугольник 102"/>
          <p:cNvSpPr/>
          <p:nvPr/>
        </p:nvSpPr>
        <p:spPr>
          <a:xfrm>
            <a:off x="8501220" y="3692207"/>
            <a:ext cx="1981836" cy="957580"/>
          </a:xfrm>
          <a:prstGeom prst="roundRect">
            <a:avLst/>
          </a:prstGeom>
          <a:solidFill>
            <a:srgbClr val="59A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Годичная</a:t>
            </a:r>
          </a:p>
          <a:p>
            <a:pPr algn="ctr"/>
            <a:r>
              <a:rPr lang="ru-RU" sz="135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отчетность</a:t>
            </a:r>
            <a:endParaRPr lang="ru-RU" sz="135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4" name="Пятиугольник 103"/>
          <p:cNvSpPr/>
          <p:nvPr/>
        </p:nvSpPr>
        <p:spPr>
          <a:xfrm>
            <a:off x="2237305" y="4730515"/>
            <a:ext cx="1371351" cy="1671872"/>
          </a:xfrm>
          <a:prstGeom prst="homePlate">
            <a:avLst>
              <a:gd name="adj" fmla="val 0"/>
            </a:avLst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200" b="1" dirty="0" smtClean="0">
                <a:solidFill>
                  <a:srgbClr val="59A7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Модернизация </a:t>
            </a:r>
            <a:r>
              <a:rPr lang="ru-RU" sz="1200" b="1" dirty="0" err="1" smtClean="0">
                <a:solidFill>
                  <a:srgbClr val="59A7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образова-тельной</a:t>
            </a:r>
            <a:r>
              <a:rPr lang="ru-RU" sz="1200" b="1" dirty="0" smtClean="0">
                <a:solidFill>
                  <a:srgbClr val="59A7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деятельности</a:t>
            </a:r>
            <a:endParaRPr lang="ru-RU" sz="1200" b="1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5" name="Пятиугольник 104"/>
          <p:cNvSpPr/>
          <p:nvPr/>
        </p:nvSpPr>
        <p:spPr>
          <a:xfrm>
            <a:off x="3684856" y="4725892"/>
            <a:ext cx="1524000" cy="1675352"/>
          </a:xfrm>
          <a:prstGeom prst="homePlate">
            <a:avLst>
              <a:gd name="adj" fmla="val 0"/>
            </a:avLst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200" b="1" dirty="0" smtClean="0">
                <a:solidFill>
                  <a:srgbClr val="EA874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Создание современного </a:t>
            </a:r>
            <a:r>
              <a:rPr lang="ru-RU" sz="1200" b="1" dirty="0" err="1" smtClean="0">
                <a:solidFill>
                  <a:srgbClr val="EA874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научно-исследователь-ского</a:t>
            </a:r>
            <a:r>
              <a:rPr lang="ru-RU" sz="1200" b="1" dirty="0" smtClean="0">
                <a:solidFill>
                  <a:srgbClr val="EA874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инновационного комплекса</a:t>
            </a:r>
          </a:p>
        </p:txBody>
      </p:sp>
      <p:sp>
        <p:nvSpPr>
          <p:cNvPr id="106" name="Пятиугольник 105"/>
          <p:cNvSpPr/>
          <p:nvPr/>
        </p:nvSpPr>
        <p:spPr>
          <a:xfrm>
            <a:off x="8959056" y="4730515"/>
            <a:ext cx="1546214" cy="1671872"/>
          </a:xfrm>
          <a:prstGeom prst="homePlate">
            <a:avLst>
              <a:gd name="adj" fmla="val 0"/>
            </a:avLst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200" b="1" dirty="0" smtClean="0">
                <a:solidFill>
                  <a:srgbClr val="EA874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Повышение эффективности управления и формирование новой </a:t>
            </a:r>
            <a:r>
              <a:rPr lang="ru-RU" sz="1200" b="1" dirty="0" err="1" smtClean="0">
                <a:solidFill>
                  <a:srgbClr val="EA874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организацион-ной</a:t>
            </a:r>
            <a:r>
              <a:rPr lang="ru-RU" sz="1200" b="1" dirty="0" smtClean="0">
                <a:solidFill>
                  <a:srgbClr val="EA874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структуры</a:t>
            </a:r>
            <a:endParaRPr lang="ru-RU" sz="1200" b="1" dirty="0">
              <a:solidFill>
                <a:srgbClr val="EA874B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7" name="Пятиугольник 106"/>
          <p:cNvSpPr/>
          <p:nvPr/>
        </p:nvSpPr>
        <p:spPr>
          <a:xfrm>
            <a:off x="6749256" y="4725987"/>
            <a:ext cx="2130240" cy="1676400"/>
          </a:xfrm>
          <a:prstGeom prst="homePlate">
            <a:avLst>
              <a:gd name="adj" fmla="val 0"/>
            </a:avLst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200" b="1" dirty="0" smtClean="0">
                <a:solidFill>
                  <a:srgbClr val="59A7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Развитие инфраструктуры распределенного кампуса и формирование продуктивной образовательной и научно-инновационной экосистемы </a:t>
            </a:r>
            <a:endParaRPr lang="ru-RU" sz="1200" b="1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186656" y="1742253"/>
            <a:ext cx="12987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факты</a:t>
            </a:r>
            <a:endParaRPr lang="ru-RU" sz="1000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916903" y="1742253"/>
            <a:ext cx="858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 и задачи</a:t>
            </a:r>
            <a:endParaRPr lang="ru-RU" sz="10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4601083" y="1742938"/>
            <a:ext cx="1303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Механизм реализации</a:t>
            </a:r>
            <a:endParaRPr lang="ru-RU" sz="10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8053147" y="1742938"/>
            <a:ext cx="1826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Первоочередные мероприятия</a:t>
            </a:r>
            <a:endParaRPr lang="ru-RU" sz="10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291335" y="77787"/>
            <a:ext cx="4089261" cy="70019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ru-RU" altLang="zh-CN" sz="65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ФЕДЕРАЛЬНОЕ ГОСУДАРСТВЕННОЕ ОБРАЗОВАТЕЛЬНОЕ УЧРЕЖДЕНИЕ ВЫСШЕГО ОБРАЗОВАНИЯ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«Крымский федеральный университет имени  В.И. Вернадского»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ФГАОУ ВО «КФУ им. В.И. Вернадского»</a:t>
            </a:r>
            <a:endParaRPr lang="ru-RU" altLang="zh-CN" sz="105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800"/>
              </a:lnSpc>
              <a:tabLst/>
            </a:pPr>
            <a:endParaRPr lang="ru-RU" altLang="zh-CN" sz="65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Пятиугольник 45"/>
          <p:cNvSpPr/>
          <p:nvPr/>
        </p:nvSpPr>
        <p:spPr>
          <a:xfrm>
            <a:off x="5296880" y="4725987"/>
            <a:ext cx="1371351" cy="1671872"/>
          </a:xfrm>
          <a:prstGeom prst="homePlate">
            <a:avLst>
              <a:gd name="adj" fmla="val 0"/>
            </a:avLst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200" b="1" dirty="0" smtClean="0">
                <a:solidFill>
                  <a:srgbClr val="59A7C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Развитие кадрового потенциала</a:t>
            </a:r>
            <a:endParaRPr lang="ru-RU" sz="1200" b="1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1" y="0"/>
            <a:ext cx="1262855" cy="95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Прямоугольник 42"/>
          <p:cNvSpPr/>
          <p:nvPr/>
        </p:nvSpPr>
        <p:spPr>
          <a:xfrm>
            <a:off x="0" y="7510990"/>
            <a:ext cx="10907713" cy="2951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6286587" y="1735077"/>
            <a:ext cx="1692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Сдерживающие</a:t>
            </a:r>
          </a:p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факторы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202754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272256" y="1049277"/>
            <a:ext cx="1013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РАЗВИТИЯ КФУ на 2015-2024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" name="Группа 54"/>
          <p:cNvGrpSpPr/>
          <p:nvPr/>
        </p:nvGrpSpPr>
        <p:grpSpPr>
          <a:xfrm>
            <a:off x="2916903" y="1609606"/>
            <a:ext cx="1564869" cy="244417"/>
            <a:chOff x="2994529" y="1754187"/>
            <a:chExt cx="1564869" cy="244417"/>
          </a:xfrm>
        </p:grpSpPr>
        <p:sp>
          <p:nvSpPr>
            <p:cNvPr id="50" name="Прямоугольник 55"/>
            <p:cNvSpPr/>
            <p:nvPr/>
          </p:nvSpPr>
          <p:spPr>
            <a:xfrm>
              <a:off x="2994529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Овал 56"/>
            <p:cNvSpPr/>
            <p:nvPr/>
          </p:nvSpPr>
          <p:spPr>
            <a:xfrm>
              <a:off x="4314981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57"/>
          <p:cNvGrpSpPr/>
          <p:nvPr/>
        </p:nvGrpSpPr>
        <p:grpSpPr>
          <a:xfrm>
            <a:off x="8044656" y="1601787"/>
            <a:ext cx="1585412" cy="244417"/>
            <a:chOff x="4448464" y="1754187"/>
            <a:chExt cx="1585412" cy="244417"/>
          </a:xfrm>
          <a:solidFill>
            <a:srgbClr val="EA874B"/>
          </a:solidFill>
        </p:grpSpPr>
        <p:sp>
          <p:nvSpPr>
            <p:cNvPr id="53" name="Прямоугольник 58"/>
            <p:cNvSpPr/>
            <p:nvPr/>
          </p:nvSpPr>
          <p:spPr>
            <a:xfrm>
              <a:off x="4448464" y="1845736"/>
              <a:ext cx="1531496" cy="45719"/>
            </a:xfrm>
            <a:prstGeom prst="rect">
              <a:avLst/>
            </a:prstGeom>
            <a:grpFill/>
            <a:ln>
              <a:solidFill>
                <a:srgbClr val="EA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Овал 59"/>
            <p:cNvSpPr/>
            <p:nvPr/>
          </p:nvSpPr>
          <p:spPr>
            <a:xfrm>
              <a:off x="5789459" y="1754187"/>
              <a:ext cx="244417" cy="244417"/>
            </a:xfrm>
            <a:prstGeom prst="ellipse">
              <a:avLst/>
            </a:prstGeom>
            <a:grpFill/>
            <a:ln>
              <a:solidFill>
                <a:srgbClr val="EA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61"/>
          <p:cNvGrpSpPr/>
          <p:nvPr/>
        </p:nvGrpSpPr>
        <p:grpSpPr>
          <a:xfrm>
            <a:off x="4615656" y="1601787"/>
            <a:ext cx="1585412" cy="244417"/>
            <a:chOff x="5922942" y="1754187"/>
            <a:chExt cx="1585412" cy="244417"/>
          </a:xfrm>
        </p:grpSpPr>
        <p:sp>
          <p:nvSpPr>
            <p:cNvPr id="56" name="Прямоугольник 62"/>
            <p:cNvSpPr/>
            <p:nvPr/>
          </p:nvSpPr>
          <p:spPr>
            <a:xfrm>
              <a:off x="592294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Овал 71"/>
            <p:cNvSpPr/>
            <p:nvPr/>
          </p:nvSpPr>
          <p:spPr>
            <a:xfrm>
              <a:off x="726393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72"/>
          <p:cNvGrpSpPr/>
          <p:nvPr/>
        </p:nvGrpSpPr>
        <p:grpSpPr>
          <a:xfrm>
            <a:off x="6292056" y="1601787"/>
            <a:ext cx="1585412" cy="244417"/>
            <a:chOff x="7741772" y="1754187"/>
            <a:chExt cx="1585412" cy="244417"/>
          </a:xfrm>
        </p:grpSpPr>
        <p:sp>
          <p:nvSpPr>
            <p:cNvPr id="59" name="Прямоугольник 73"/>
            <p:cNvSpPr/>
            <p:nvPr/>
          </p:nvSpPr>
          <p:spPr>
            <a:xfrm>
              <a:off x="774177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74"/>
            <p:cNvSpPr/>
            <p:nvPr/>
          </p:nvSpPr>
          <p:spPr>
            <a:xfrm>
              <a:off x="908276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80"/>
          <p:cNvGrpSpPr/>
          <p:nvPr/>
        </p:nvGrpSpPr>
        <p:grpSpPr>
          <a:xfrm>
            <a:off x="1186656" y="1609606"/>
            <a:ext cx="1585412" cy="244417"/>
            <a:chOff x="1500197" y="1754187"/>
            <a:chExt cx="1585412" cy="244417"/>
          </a:xfrm>
          <a:solidFill>
            <a:schemeClr val="bg1">
              <a:lumMod val="85000"/>
            </a:schemeClr>
          </a:solidFill>
        </p:grpSpPr>
        <p:sp>
          <p:nvSpPr>
            <p:cNvPr id="62" name="Прямоугольник 81"/>
            <p:cNvSpPr/>
            <p:nvPr/>
          </p:nvSpPr>
          <p:spPr>
            <a:xfrm>
              <a:off x="1500197" y="1845736"/>
              <a:ext cx="1531496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Овал 82"/>
            <p:cNvSpPr/>
            <p:nvPr/>
          </p:nvSpPr>
          <p:spPr>
            <a:xfrm>
              <a:off x="2841192" y="1754187"/>
              <a:ext cx="244417" cy="2444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1" name="Прямоугольник 38"/>
          <p:cNvSpPr/>
          <p:nvPr/>
        </p:nvSpPr>
        <p:spPr>
          <a:xfrm>
            <a:off x="1186656" y="1742253"/>
            <a:ext cx="12987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факты</a:t>
            </a:r>
            <a:endParaRPr lang="ru-RU" sz="1000" b="1" dirty="0"/>
          </a:p>
        </p:txBody>
      </p:sp>
      <p:sp>
        <p:nvSpPr>
          <p:cNvPr id="72" name="Прямоугольник 39"/>
          <p:cNvSpPr/>
          <p:nvPr/>
        </p:nvSpPr>
        <p:spPr>
          <a:xfrm>
            <a:off x="2916903" y="1742253"/>
            <a:ext cx="858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 и задачи</a:t>
            </a:r>
            <a:endParaRPr lang="ru-RU" sz="1000" dirty="0"/>
          </a:p>
        </p:txBody>
      </p:sp>
      <p:sp>
        <p:nvSpPr>
          <p:cNvPr id="73" name="Прямоугольник 41"/>
          <p:cNvSpPr/>
          <p:nvPr/>
        </p:nvSpPr>
        <p:spPr>
          <a:xfrm>
            <a:off x="4601083" y="1742938"/>
            <a:ext cx="1303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Механизм реализации</a:t>
            </a:r>
            <a:endParaRPr lang="ru-RU" sz="1000" dirty="0"/>
          </a:p>
        </p:txBody>
      </p:sp>
      <p:sp>
        <p:nvSpPr>
          <p:cNvPr id="74" name="Прямоугольник 43"/>
          <p:cNvSpPr/>
          <p:nvPr/>
        </p:nvSpPr>
        <p:spPr>
          <a:xfrm>
            <a:off x="8053147" y="1742938"/>
            <a:ext cx="1826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Первоочередные мероприятия</a:t>
            </a:r>
            <a:endParaRPr lang="ru-RU" sz="10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291335" y="77787"/>
            <a:ext cx="4089261" cy="70019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ru-RU" altLang="zh-CN" sz="65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ФЕДЕРАЛЬНОЕ ГОСУДАРСТВЕННОЕ ОБРАЗОВАТЕЛЬНОЕ УЧРЕЖДЕНИЕ ВЫСШЕГО ОБРАЗОВАНИЯ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«Крымский федеральный университет имени  В.И. Вернадского»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ФГАОУ ВО «КФУ им. В.И. Вернадского»</a:t>
            </a:r>
            <a:endParaRPr lang="ru-RU" altLang="zh-CN" sz="105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800"/>
              </a:lnSpc>
              <a:tabLst/>
            </a:pPr>
            <a:endParaRPr lang="ru-RU" altLang="zh-CN" sz="65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7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1" y="0"/>
            <a:ext cx="1262855" cy="95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" name="Прямоугольник 42"/>
          <p:cNvSpPr/>
          <p:nvPr/>
        </p:nvSpPr>
        <p:spPr>
          <a:xfrm>
            <a:off x="0" y="7510990"/>
            <a:ext cx="10907713" cy="2951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9" name="Прямоугольник 51"/>
          <p:cNvSpPr/>
          <p:nvPr/>
        </p:nvSpPr>
        <p:spPr>
          <a:xfrm>
            <a:off x="6286587" y="1735077"/>
            <a:ext cx="1692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Сдерживающие</a:t>
            </a:r>
          </a:p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факторы</a:t>
            </a:r>
            <a:endParaRPr lang="ru-RU" sz="1000" dirty="0"/>
          </a:p>
        </p:txBody>
      </p:sp>
      <p:sp>
        <p:nvSpPr>
          <p:cNvPr id="85" name="Пятиугольник 45"/>
          <p:cNvSpPr/>
          <p:nvPr/>
        </p:nvSpPr>
        <p:spPr>
          <a:xfrm>
            <a:off x="3278803" y="2712006"/>
            <a:ext cx="6781801" cy="762000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Сбор и 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консолидация статистических данных в разрезе вклада структурных подразделений</a:t>
            </a:r>
          </a:p>
        </p:txBody>
      </p:sp>
      <p:sp>
        <p:nvSpPr>
          <p:cNvPr id="86" name="Пятиугольник 55"/>
          <p:cNvSpPr/>
          <p:nvPr/>
        </p:nvSpPr>
        <p:spPr>
          <a:xfrm>
            <a:off x="3280566" y="3626406"/>
            <a:ext cx="6781801" cy="762000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Оперативный мониторинг и контроль</a:t>
            </a:r>
            <a:endParaRPr lang="ru-RU" altLang="ru-RU" dirty="0" smtClean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7" name="Пятиугольник 57"/>
          <p:cNvSpPr/>
          <p:nvPr/>
        </p:nvSpPr>
        <p:spPr>
          <a:xfrm>
            <a:off x="3280567" y="4573587"/>
            <a:ext cx="6781801" cy="788458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Снижение временных и ресурсных затрат на построение отчетов</a:t>
            </a:r>
            <a:endParaRPr lang="ru-RU" altLang="ru-RU" dirty="0" smtClean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8" name="Пятиугольник 62"/>
          <p:cNvSpPr/>
          <p:nvPr/>
        </p:nvSpPr>
        <p:spPr>
          <a:xfrm>
            <a:off x="3280566" y="5531406"/>
            <a:ext cx="6781801" cy="762000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dirty="0" smtClean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9" name="Пятиугольник 67"/>
          <p:cNvSpPr/>
          <p:nvPr/>
        </p:nvSpPr>
        <p:spPr>
          <a:xfrm>
            <a:off x="3051967" y="2668587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0" name="Пятиугольник 68"/>
          <p:cNvSpPr/>
          <p:nvPr/>
        </p:nvSpPr>
        <p:spPr>
          <a:xfrm>
            <a:off x="3051967" y="3582987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1" name="Пятиугольник 69"/>
          <p:cNvSpPr/>
          <p:nvPr/>
        </p:nvSpPr>
        <p:spPr>
          <a:xfrm>
            <a:off x="3051968" y="4530168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2" name="Пятиугольник 70"/>
          <p:cNvSpPr/>
          <p:nvPr/>
        </p:nvSpPr>
        <p:spPr>
          <a:xfrm>
            <a:off x="3051967" y="5487987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3" name="Прямоугольник 35"/>
          <p:cNvSpPr/>
          <p:nvPr/>
        </p:nvSpPr>
        <p:spPr>
          <a:xfrm>
            <a:off x="3778873" y="5585046"/>
            <a:ext cx="5562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Оперативная подготовка регламентных отчетов в государственные 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органы</a:t>
            </a:r>
          </a:p>
        </p:txBody>
      </p:sp>
      <p:sp>
        <p:nvSpPr>
          <p:cNvPr id="95" name="Rectangle 94"/>
          <p:cNvSpPr/>
          <p:nvPr/>
        </p:nvSpPr>
        <p:spPr>
          <a:xfrm>
            <a:off x="5318918" y="440054"/>
            <a:ext cx="5451475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79A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Информационно-аналитическая система</a:t>
            </a:r>
          </a:p>
          <a:p>
            <a:pPr algn="ctr"/>
            <a:r>
              <a:rPr lang="ru-RU" sz="2800" b="1" dirty="0">
                <a:solidFill>
                  <a:srgbClr val="0079A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«КФУ-Мониторинг»</a:t>
            </a:r>
          </a:p>
        </p:txBody>
      </p:sp>
      <p:sp>
        <p:nvSpPr>
          <p:cNvPr id="96" name="Скругленный прямоугольник 46"/>
          <p:cNvSpPr/>
          <p:nvPr/>
        </p:nvSpPr>
        <p:spPr>
          <a:xfrm>
            <a:off x="653256" y="2973387"/>
            <a:ext cx="1992288" cy="42147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Цели и задачи ИАС «</a:t>
            </a:r>
            <a:r>
              <a:rPr lang="ru-RU" sz="2000" b="1" dirty="0" err="1" smtClean="0">
                <a:solidFill>
                  <a:srgbClr val="0070C0"/>
                </a:solidFill>
              </a:rPr>
              <a:t>КФУ-Мониторинг</a:t>
            </a:r>
            <a:r>
              <a:rPr lang="ru-RU" sz="2000" b="1" dirty="0" smtClean="0">
                <a:solidFill>
                  <a:srgbClr val="0070C0"/>
                </a:solidFill>
              </a:rPr>
              <a:t>»</a:t>
            </a:r>
            <a:endParaRPr lang="ru-RU" sz="2000" b="1" dirty="0">
              <a:solidFill>
                <a:srgbClr val="0079A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9" name="Пятиугольник 62"/>
          <p:cNvSpPr/>
          <p:nvPr/>
        </p:nvSpPr>
        <p:spPr>
          <a:xfrm>
            <a:off x="3280566" y="6522006"/>
            <a:ext cx="6781801" cy="762000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dirty="0" smtClean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0" name="Пятиугольник 70"/>
          <p:cNvSpPr/>
          <p:nvPr/>
        </p:nvSpPr>
        <p:spPr>
          <a:xfrm>
            <a:off x="3051967" y="6478587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1" name="Прямоугольник 35"/>
          <p:cNvSpPr/>
          <p:nvPr/>
        </p:nvSpPr>
        <p:spPr>
          <a:xfrm>
            <a:off x="3758609" y="6582358"/>
            <a:ext cx="5562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Снижение рисков предоставления некорректных данных в различные контрольные органы</a:t>
            </a:r>
          </a:p>
        </p:txBody>
      </p:sp>
    </p:spTree>
    <p:extLst>
      <p:ext uri="{BB962C8B-B14F-4D97-AF65-F5344CB8AC3E}">
        <p14:creationId xmlns:p14="http://schemas.microsoft.com/office/powerpoint/2010/main" val="131147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272256" y="1049277"/>
            <a:ext cx="1013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РАЗВИТИЯ КФУ на 2015-2024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" name="Группа 54"/>
          <p:cNvGrpSpPr/>
          <p:nvPr/>
        </p:nvGrpSpPr>
        <p:grpSpPr>
          <a:xfrm>
            <a:off x="2916903" y="1609606"/>
            <a:ext cx="1564869" cy="244417"/>
            <a:chOff x="2994529" y="1754187"/>
            <a:chExt cx="1564869" cy="244417"/>
          </a:xfrm>
        </p:grpSpPr>
        <p:sp>
          <p:nvSpPr>
            <p:cNvPr id="50" name="Прямоугольник 55"/>
            <p:cNvSpPr/>
            <p:nvPr/>
          </p:nvSpPr>
          <p:spPr>
            <a:xfrm>
              <a:off x="2994529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Овал 56"/>
            <p:cNvSpPr/>
            <p:nvPr/>
          </p:nvSpPr>
          <p:spPr>
            <a:xfrm>
              <a:off x="4314981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57"/>
          <p:cNvGrpSpPr/>
          <p:nvPr/>
        </p:nvGrpSpPr>
        <p:grpSpPr>
          <a:xfrm>
            <a:off x="8044656" y="1601787"/>
            <a:ext cx="1585412" cy="244417"/>
            <a:chOff x="4448464" y="1754187"/>
            <a:chExt cx="1585412" cy="244417"/>
          </a:xfrm>
          <a:solidFill>
            <a:srgbClr val="EA874B"/>
          </a:solidFill>
        </p:grpSpPr>
        <p:sp>
          <p:nvSpPr>
            <p:cNvPr id="53" name="Прямоугольник 58"/>
            <p:cNvSpPr/>
            <p:nvPr/>
          </p:nvSpPr>
          <p:spPr>
            <a:xfrm>
              <a:off x="4448464" y="1845736"/>
              <a:ext cx="1531496" cy="45719"/>
            </a:xfrm>
            <a:prstGeom prst="rect">
              <a:avLst/>
            </a:prstGeom>
            <a:grpFill/>
            <a:ln>
              <a:solidFill>
                <a:srgbClr val="EA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Овал 59"/>
            <p:cNvSpPr/>
            <p:nvPr/>
          </p:nvSpPr>
          <p:spPr>
            <a:xfrm>
              <a:off x="5789459" y="1754187"/>
              <a:ext cx="244417" cy="244417"/>
            </a:xfrm>
            <a:prstGeom prst="ellipse">
              <a:avLst/>
            </a:prstGeom>
            <a:grpFill/>
            <a:ln>
              <a:solidFill>
                <a:srgbClr val="EA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61"/>
          <p:cNvGrpSpPr/>
          <p:nvPr/>
        </p:nvGrpSpPr>
        <p:grpSpPr>
          <a:xfrm>
            <a:off x="4615656" y="1601787"/>
            <a:ext cx="1585412" cy="244417"/>
            <a:chOff x="5922942" y="1754187"/>
            <a:chExt cx="1585412" cy="244417"/>
          </a:xfrm>
        </p:grpSpPr>
        <p:sp>
          <p:nvSpPr>
            <p:cNvPr id="56" name="Прямоугольник 62"/>
            <p:cNvSpPr/>
            <p:nvPr/>
          </p:nvSpPr>
          <p:spPr>
            <a:xfrm>
              <a:off x="592294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Овал 71"/>
            <p:cNvSpPr/>
            <p:nvPr/>
          </p:nvSpPr>
          <p:spPr>
            <a:xfrm>
              <a:off x="726393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72"/>
          <p:cNvGrpSpPr/>
          <p:nvPr/>
        </p:nvGrpSpPr>
        <p:grpSpPr>
          <a:xfrm>
            <a:off x="6292056" y="1601787"/>
            <a:ext cx="1585412" cy="244417"/>
            <a:chOff x="7741772" y="1754187"/>
            <a:chExt cx="1585412" cy="244417"/>
          </a:xfrm>
        </p:grpSpPr>
        <p:sp>
          <p:nvSpPr>
            <p:cNvPr id="59" name="Прямоугольник 73"/>
            <p:cNvSpPr/>
            <p:nvPr/>
          </p:nvSpPr>
          <p:spPr>
            <a:xfrm>
              <a:off x="774177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74"/>
            <p:cNvSpPr/>
            <p:nvPr/>
          </p:nvSpPr>
          <p:spPr>
            <a:xfrm>
              <a:off x="908276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80"/>
          <p:cNvGrpSpPr/>
          <p:nvPr/>
        </p:nvGrpSpPr>
        <p:grpSpPr>
          <a:xfrm>
            <a:off x="1186656" y="1609606"/>
            <a:ext cx="1585412" cy="244417"/>
            <a:chOff x="1500197" y="1754187"/>
            <a:chExt cx="1585412" cy="244417"/>
          </a:xfrm>
          <a:solidFill>
            <a:schemeClr val="bg1">
              <a:lumMod val="85000"/>
            </a:schemeClr>
          </a:solidFill>
        </p:grpSpPr>
        <p:sp>
          <p:nvSpPr>
            <p:cNvPr id="62" name="Прямоугольник 81"/>
            <p:cNvSpPr/>
            <p:nvPr/>
          </p:nvSpPr>
          <p:spPr>
            <a:xfrm>
              <a:off x="1500197" y="1845736"/>
              <a:ext cx="1531496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Овал 82"/>
            <p:cNvSpPr/>
            <p:nvPr/>
          </p:nvSpPr>
          <p:spPr>
            <a:xfrm>
              <a:off x="2841192" y="1754187"/>
              <a:ext cx="244417" cy="2444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1" name="Прямоугольник 38"/>
          <p:cNvSpPr/>
          <p:nvPr/>
        </p:nvSpPr>
        <p:spPr>
          <a:xfrm>
            <a:off x="1186656" y="1742253"/>
            <a:ext cx="12987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факты</a:t>
            </a:r>
            <a:endParaRPr lang="ru-RU" sz="1000" b="1" dirty="0"/>
          </a:p>
        </p:txBody>
      </p:sp>
      <p:sp>
        <p:nvSpPr>
          <p:cNvPr id="72" name="Прямоугольник 39"/>
          <p:cNvSpPr/>
          <p:nvPr/>
        </p:nvSpPr>
        <p:spPr>
          <a:xfrm>
            <a:off x="2916903" y="1742253"/>
            <a:ext cx="858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 и задачи</a:t>
            </a:r>
            <a:endParaRPr lang="ru-RU" sz="1000" dirty="0"/>
          </a:p>
        </p:txBody>
      </p:sp>
      <p:sp>
        <p:nvSpPr>
          <p:cNvPr id="73" name="Прямоугольник 41"/>
          <p:cNvSpPr/>
          <p:nvPr/>
        </p:nvSpPr>
        <p:spPr>
          <a:xfrm>
            <a:off x="4601083" y="1742938"/>
            <a:ext cx="1303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Механизм реализации</a:t>
            </a:r>
            <a:endParaRPr lang="ru-RU" sz="1000" dirty="0"/>
          </a:p>
        </p:txBody>
      </p:sp>
      <p:sp>
        <p:nvSpPr>
          <p:cNvPr id="74" name="Прямоугольник 43"/>
          <p:cNvSpPr/>
          <p:nvPr/>
        </p:nvSpPr>
        <p:spPr>
          <a:xfrm>
            <a:off x="8053147" y="1742938"/>
            <a:ext cx="1826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Первоочередные мероприятия</a:t>
            </a:r>
            <a:endParaRPr lang="ru-RU" sz="10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291335" y="77787"/>
            <a:ext cx="4089261" cy="70019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ru-RU" altLang="zh-CN" sz="65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ФЕДЕРАЛЬНОЕ ГОСУДАРСТВЕННОЕ ОБРАЗОВАТЕЛЬНОЕ УЧРЕЖДЕНИЕ ВЫСШЕГО ОБРАЗОВАНИЯ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«Крымский федеральный университет имени  В.И. Вернадского»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ФГАОУ ВО «КФУ им. В.И. Вернадского»</a:t>
            </a:r>
            <a:endParaRPr lang="ru-RU" altLang="zh-CN" sz="105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800"/>
              </a:lnSpc>
              <a:tabLst/>
            </a:pPr>
            <a:endParaRPr lang="ru-RU" altLang="zh-CN" sz="65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7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1" y="0"/>
            <a:ext cx="1262855" cy="95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" name="Прямоугольник 42"/>
          <p:cNvSpPr/>
          <p:nvPr/>
        </p:nvSpPr>
        <p:spPr>
          <a:xfrm>
            <a:off x="0" y="7510990"/>
            <a:ext cx="10907713" cy="2951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9" name="Прямоугольник 51"/>
          <p:cNvSpPr/>
          <p:nvPr/>
        </p:nvSpPr>
        <p:spPr>
          <a:xfrm>
            <a:off x="6286587" y="1735077"/>
            <a:ext cx="1692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Сдерживающие</a:t>
            </a:r>
          </a:p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факторы</a:t>
            </a:r>
            <a:endParaRPr lang="ru-RU" sz="1000" dirty="0"/>
          </a:p>
        </p:txBody>
      </p:sp>
      <p:sp>
        <p:nvSpPr>
          <p:cNvPr id="85" name="Пятиугольник 45"/>
          <p:cNvSpPr/>
          <p:nvPr/>
        </p:nvSpPr>
        <p:spPr>
          <a:xfrm>
            <a:off x="2931812" y="2663651"/>
            <a:ext cx="7704855" cy="813792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РЕКТОР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полная картина текущего состояния деятельности университета, многомерный анализ и поддержка в принятии решений </a:t>
            </a:r>
          </a:p>
        </p:txBody>
      </p:sp>
      <p:sp>
        <p:nvSpPr>
          <p:cNvPr id="86" name="Пятиугольник 55"/>
          <p:cNvSpPr/>
          <p:nvPr/>
        </p:nvSpPr>
        <p:spPr>
          <a:xfrm>
            <a:off x="2933575" y="3579107"/>
            <a:ext cx="7704855" cy="837446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ПРОРЕКТОРЫ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директоры департаментов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оперативный мониторинг ситуации, возможность своевременных корректирующих воздействий</a:t>
            </a:r>
          </a:p>
        </p:txBody>
      </p:sp>
      <p:sp>
        <p:nvSpPr>
          <p:cNvPr id="87" name="Пятиугольник 57"/>
          <p:cNvSpPr/>
          <p:nvPr/>
        </p:nvSpPr>
        <p:spPr>
          <a:xfrm>
            <a:off x="2933576" y="4573586"/>
            <a:ext cx="7704855" cy="792015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Отдел сопровождения Программы развития 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контроль за реализацией мероприятий по Программе развития, отслеживание и управление  остатками средств, формирование отчетности</a:t>
            </a:r>
          </a:p>
        </p:txBody>
      </p:sp>
      <p:sp>
        <p:nvSpPr>
          <p:cNvPr id="88" name="Пятиугольник 62"/>
          <p:cNvSpPr/>
          <p:nvPr/>
        </p:nvSpPr>
        <p:spPr>
          <a:xfrm>
            <a:off x="2933575" y="5452575"/>
            <a:ext cx="7704855" cy="948670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dirty="0" smtClean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9" name="Пятиугольник 67"/>
          <p:cNvSpPr/>
          <p:nvPr/>
        </p:nvSpPr>
        <p:spPr>
          <a:xfrm>
            <a:off x="2789560" y="2668587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0" name="Пятиугольник 68"/>
          <p:cNvSpPr/>
          <p:nvPr/>
        </p:nvSpPr>
        <p:spPr>
          <a:xfrm>
            <a:off x="2789560" y="3582987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1" name="Пятиугольник 69"/>
          <p:cNvSpPr/>
          <p:nvPr/>
        </p:nvSpPr>
        <p:spPr>
          <a:xfrm>
            <a:off x="2789561" y="4530168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2" name="Пятиугольник 70"/>
          <p:cNvSpPr/>
          <p:nvPr/>
        </p:nvSpPr>
        <p:spPr>
          <a:xfrm>
            <a:off x="2789560" y="5456455"/>
            <a:ext cx="523355" cy="96737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3" name="Прямоугольник 35"/>
          <p:cNvSpPr/>
          <p:nvPr/>
        </p:nvSpPr>
        <p:spPr>
          <a:xfrm>
            <a:off x="3293616" y="5474684"/>
            <a:ext cx="6984776" cy="964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700"/>
              </a:lnSpc>
            </a:pPr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Руководители структурных подразделений, деканы, заведующие кафедрами, руководители подразделений 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контроль над представлением информации, оперативный анализ достижений подчиненного подразделения</a:t>
            </a:r>
          </a:p>
        </p:txBody>
      </p:sp>
      <p:sp>
        <p:nvSpPr>
          <p:cNvPr id="95" name="Rectangle 94"/>
          <p:cNvSpPr/>
          <p:nvPr/>
        </p:nvSpPr>
        <p:spPr>
          <a:xfrm>
            <a:off x="5318918" y="440054"/>
            <a:ext cx="5451475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79A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Информационно-аналитическая система</a:t>
            </a:r>
          </a:p>
          <a:p>
            <a:pPr algn="ctr"/>
            <a:r>
              <a:rPr lang="ru-RU" sz="2800" b="1" dirty="0">
                <a:solidFill>
                  <a:srgbClr val="0079A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«КФУ-Мониторинг»</a:t>
            </a:r>
          </a:p>
        </p:txBody>
      </p:sp>
      <p:sp>
        <p:nvSpPr>
          <p:cNvPr id="96" name="Скругленный прямоугольник 46"/>
          <p:cNvSpPr/>
          <p:nvPr/>
        </p:nvSpPr>
        <p:spPr>
          <a:xfrm>
            <a:off x="653256" y="2973387"/>
            <a:ext cx="1992288" cy="42147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Целевые группы и пользователи ИАС «</a:t>
            </a:r>
            <a:r>
              <a:rPr lang="ru-RU" sz="2000" b="1" dirty="0" err="1" smtClean="0">
                <a:solidFill>
                  <a:srgbClr val="0070C0"/>
                </a:solidFill>
              </a:rPr>
              <a:t>КФУ-Мониторинг</a:t>
            </a:r>
            <a:r>
              <a:rPr lang="ru-RU" sz="2000" b="1" dirty="0" smtClean="0">
                <a:solidFill>
                  <a:srgbClr val="0070C0"/>
                </a:solidFill>
              </a:rPr>
              <a:t>»</a:t>
            </a:r>
            <a:endParaRPr lang="ru-RU" sz="2000" b="1" dirty="0">
              <a:solidFill>
                <a:srgbClr val="0079A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9" name="Пятиугольник 62"/>
          <p:cNvSpPr/>
          <p:nvPr/>
        </p:nvSpPr>
        <p:spPr>
          <a:xfrm>
            <a:off x="2933575" y="6522005"/>
            <a:ext cx="7704855" cy="894174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dirty="0" smtClean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0" name="Пятиугольник 70"/>
          <p:cNvSpPr/>
          <p:nvPr/>
        </p:nvSpPr>
        <p:spPr>
          <a:xfrm>
            <a:off x="2789560" y="6541651"/>
            <a:ext cx="523355" cy="865584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1" name="Прямоугольник 35"/>
          <p:cNvSpPr/>
          <p:nvPr/>
        </p:nvSpPr>
        <p:spPr>
          <a:xfrm>
            <a:off x="3293616" y="6519294"/>
            <a:ext cx="7056784" cy="964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700"/>
              </a:lnSpc>
            </a:pPr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Сотрудники, формирующие отчеты подразделений 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сокращение времени подготовки отчета, исключение технических ошибок, необходимости повторного представления информации</a:t>
            </a:r>
            <a:endParaRPr lang="ru-RU" altLang="ru-RU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47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" descr="C:\Users\Рема\YandexDisk\Скриншоты\2015-03-26 13-30-32 Выбор отчёта - ИАС «КФУ-мониторинг» - Google Chrom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38" y="2299367"/>
            <a:ext cx="10435723" cy="2736304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272256" y="1049277"/>
            <a:ext cx="1013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РАЗВИТИЯ КФУ на 2015-2024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" name="Группа 54"/>
          <p:cNvGrpSpPr/>
          <p:nvPr/>
        </p:nvGrpSpPr>
        <p:grpSpPr>
          <a:xfrm>
            <a:off x="2916903" y="1609606"/>
            <a:ext cx="1564869" cy="244417"/>
            <a:chOff x="2994529" y="1754187"/>
            <a:chExt cx="1564869" cy="244417"/>
          </a:xfrm>
        </p:grpSpPr>
        <p:sp>
          <p:nvSpPr>
            <p:cNvPr id="42" name="Прямоугольник 55"/>
            <p:cNvSpPr/>
            <p:nvPr/>
          </p:nvSpPr>
          <p:spPr>
            <a:xfrm>
              <a:off x="2994529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Овал 56"/>
            <p:cNvSpPr/>
            <p:nvPr/>
          </p:nvSpPr>
          <p:spPr>
            <a:xfrm>
              <a:off x="4314981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57"/>
          <p:cNvGrpSpPr/>
          <p:nvPr/>
        </p:nvGrpSpPr>
        <p:grpSpPr>
          <a:xfrm>
            <a:off x="8044656" y="1601787"/>
            <a:ext cx="1585412" cy="244417"/>
            <a:chOff x="4448464" y="1754187"/>
            <a:chExt cx="1585412" cy="244417"/>
          </a:xfrm>
          <a:solidFill>
            <a:srgbClr val="EA874B"/>
          </a:solidFill>
        </p:grpSpPr>
        <p:sp>
          <p:nvSpPr>
            <p:cNvPr id="45" name="Прямоугольник 58"/>
            <p:cNvSpPr/>
            <p:nvPr/>
          </p:nvSpPr>
          <p:spPr>
            <a:xfrm>
              <a:off x="4448464" y="1845736"/>
              <a:ext cx="1531496" cy="45719"/>
            </a:xfrm>
            <a:prstGeom prst="rect">
              <a:avLst/>
            </a:prstGeom>
            <a:grpFill/>
            <a:ln>
              <a:solidFill>
                <a:srgbClr val="EA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59"/>
            <p:cNvSpPr/>
            <p:nvPr/>
          </p:nvSpPr>
          <p:spPr>
            <a:xfrm>
              <a:off x="5789459" y="1754187"/>
              <a:ext cx="244417" cy="244417"/>
            </a:xfrm>
            <a:prstGeom prst="ellipse">
              <a:avLst/>
            </a:prstGeom>
            <a:grpFill/>
            <a:ln>
              <a:solidFill>
                <a:srgbClr val="EA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61"/>
          <p:cNvGrpSpPr/>
          <p:nvPr/>
        </p:nvGrpSpPr>
        <p:grpSpPr>
          <a:xfrm>
            <a:off x="4615656" y="1601787"/>
            <a:ext cx="1585412" cy="244417"/>
            <a:chOff x="5922942" y="1754187"/>
            <a:chExt cx="1585412" cy="244417"/>
          </a:xfrm>
        </p:grpSpPr>
        <p:sp>
          <p:nvSpPr>
            <p:cNvPr id="48" name="Прямоугольник 62"/>
            <p:cNvSpPr/>
            <p:nvPr/>
          </p:nvSpPr>
          <p:spPr>
            <a:xfrm>
              <a:off x="592294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Овал 71"/>
            <p:cNvSpPr/>
            <p:nvPr/>
          </p:nvSpPr>
          <p:spPr>
            <a:xfrm>
              <a:off x="726393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72"/>
          <p:cNvGrpSpPr/>
          <p:nvPr/>
        </p:nvGrpSpPr>
        <p:grpSpPr>
          <a:xfrm>
            <a:off x="6292056" y="1601787"/>
            <a:ext cx="1585412" cy="244417"/>
            <a:chOff x="7741772" y="1754187"/>
            <a:chExt cx="1585412" cy="244417"/>
          </a:xfrm>
        </p:grpSpPr>
        <p:sp>
          <p:nvSpPr>
            <p:cNvPr id="51" name="Прямоугольник 73"/>
            <p:cNvSpPr/>
            <p:nvPr/>
          </p:nvSpPr>
          <p:spPr>
            <a:xfrm>
              <a:off x="774177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Овал 74"/>
            <p:cNvSpPr/>
            <p:nvPr/>
          </p:nvSpPr>
          <p:spPr>
            <a:xfrm>
              <a:off x="908276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80"/>
          <p:cNvGrpSpPr/>
          <p:nvPr/>
        </p:nvGrpSpPr>
        <p:grpSpPr>
          <a:xfrm>
            <a:off x="1186656" y="1609606"/>
            <a:ext cx="1585412" cy="244417"/>
            <a:chOff x="1500197" y="1754187"/>
            <a:chExt cx="1585412" cy="244417"/>
          </a:xfrm>
          <a:solidFill>
            <a:schemeClr val="bg1">
              <a:lumMod val="85000"/>
            </a:schemeClr>
          </a:solidFill>
        </p:grpSpPr>
        <p:sp>
          <p:nvSpPr>
            <p:cNvPr id="54" name="Прямоугольник 81"/>
            <p:cNvSpPr/>
            <p:nvPr/>
          </p:nvSpPr>
          <p:spPr>
            <a:xfrm>
              <a:off x="1500197" y="1845736"/>
              <a:ext cx="1531496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Овал 82"/>
            <p:cNvSpPr/>
            <p:nvPr/>
          </p:nvSpPr>
          <p:spPr>
            <a:xfrm>
              <a:off x="2841192" y="1754187"/>
              <a:ext cx="244417" cy="2444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6" name="Прямоугольник 38"/>
          <p:cNvSpPr/>
          <p:nvPr/>
        </p:nvSpPr>
        <p:spPr>
          <a:xfrm>
            <a:off x="1186656" y="1742253"/>
            <a:ext cx="12987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факты</a:t>
            </a:r>
            <a:endParaRPr lang="ru-RU" sz="1000" b="1" dirty="0"/>
          </a:p>
        </p:txBody>
      </p:sp>
      <p:sp>
        <p:nvSpPr>
          <p:cNvPr id="57" name="Прямоугольник 39"/>
          <p:cNvSpPr/>
          <p:nvPr/>
        </p:nvSpPr>
        <p:spPr>
          <a:xfrm>
            <a:off x="2916903" y="1742253"/>
            <a:ext cx="858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 и задачи</a:t>
            </a:r>
            <a:endParaRPr lang="ru-RU" sz="1000" dirty="0"/>
          </a:p>
        </p:txBody>
      </p:sp>
      <p:sp>
        <p:nvSpPr>
          <p:cNvPr id="58" name="Прямоугольник 41"/>
          <p:cNvSpPr/>
          <p:nvPr/>
        </p:nvSpPr>
        <p:spPr>
          <a:xfrm>
            <a:off x="4601083" y="1742938"/>
            <a:ext cx="1303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Механизм реализации</a:t>
            </a:r>
            <a:endParaRPr lang="ru-RU" sz="1000" dirty="0"/>
          </a:p>
        </p:txBody>
      </p:sp>
      <p:sp>
        <p:nvSpPr>
          <p:cNvPr id="59" name="Прямоугольник 43"/>
          <p:cNvSpPr/>
          <p:nvPr/>
        </p:nvSpPr>
        <p:spPr>
          <a:xfrm>
            <a:off x="8053147" y="1742938"/>
            <a:ext cx="1826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Первоочередные мероприятия</a:t>
            </a:r>
            <a:endParaRPr lang="ru-RU" sz="10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291335" y="77787"/>
            <a:ext cx="4089261" cy="70019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ru-RU" altLang="zh-CN" sz="65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ФЕДЕРАЛЬНОЕ ГОСУДАРСТВЕННОЕ ОБРАЗОВАТЕЛЬНОЕ УЧРЕЖДЕНИЕ ВЫСШЕГО ОБРАЗОВАНИЯ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«Крымский федеральный университет имени  В.И. Вернадского»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ФГАОУ ВО «КФУ им. В.И. Вернадского»</a:t>
            </a:r>
            <a:endParaRPr lang="ru-RU" altLang="zh-CN" sz="105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800"/>
              </a:lnSpc>
              <a:tabLst/>
            </a:pPr>
            <a:endParaRPr lang="ru-RU" altLang="zh-CN" sz="65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1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1" y="0"/>
            <a:ext cx="1262855" cy="95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" name="Прямоугольник 42"/>
          <p:cNvSpPr/>
          <p:nvPr/>
        </p:nvSpPr>
        <p:spPr>
          <a:xfrm>
            <a:off x="0" y="7637118"/>
            <a:ext cx="10907713" cy="2951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63" name="Прямоугольник 51"/>
          <p:cNvSpPr/>
          <p:nvPr/>
        </p:nvSpPr>
        <p:spPr>
          <a:xfrm>
            <a:off x="6286587" y="1735077"/>
            <a:ext cx="1692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Сдерживающие</a:t>
            </a:r>
          </a:p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факторы</a:t>
            </a:r>
            <a:endParaRPr lang="ru-RU" sz="1000" dirty="0"/>
          </a:p>
        </p:txBody>
      </p:sp>
      <p:sp>
        <p:nvSpPr>
          <p:cNvPr id="30" name="Rectangle 94"/>
          <p:cNvSpPr/>
          <p:nvPr/>
        </p:nvSpPr>
        <p:spPr>
          <a:xfrm>
            <a:off x="5318918" y="440054"/>
            <a:ext cx="5451475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79A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Информационно-аналитическая система</a:t>
            </a:r>
          </a:p>
          <a:p>
            <a:pPr algn="ctr"/>
            <a:r>
              <a:rPr lang="ru-RU" sz="2800" b="1" dirty="0">
                <a:solidFill>
                  <a:srgbClr val="0079A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«КФУ-Мониторинг»</a:t>
            </a:r>
          </a:p>
        </p:txBody>
      </p:sp>
      <p:sp>
        <p:nvSpPr>
          <p:cNvPr id="28" name="Заголовок 1"/>
          <p:cNvSpPr>
            <a:spLocks noGrp="1"/>
          </p:cNvSpPr>
          <p:nvPr>
            <p:ph type="title"/>
          </p:nvPr>
        </p:nvSpPr>
        <p:spPr>
          <a:xfrm>
            <a:off x="385970" y="3527043"/>
            <a:ext cx="82296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28804" y="3384643"/>
            <a:ext cx="10393543" cy="45476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756" tIns="53378" rIns="106756" bIns="53378" rtlCol="0" anchor="ctr"/>
          <a:lstStyle/>
          <a:p>
            <a:pPr algn="ctr"/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431324" y="3547927"/>
            <a:ext cx="3264088" cy="6617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106756" tIns="53378" rIns="106756" bIns="53378" rtlCol="0">
            <a:spAutoFit/>
          </a:bodyPr>
          <a:lstStyle/>
          <a:p>
            <a:pPr algn="ctr"/>
            <a:r>
              <a:rPr lang="ru-RU" dirty="0" smtClean="0"/>
              <a:t>Работа с Целевыми показателями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431324" y="4354210"/>
            <a:ext cx="3264088" cy="3431785"/>
          </a:xfrm>
          <a:prstGeom prst="rect">
            <a:avLst/>
          </a:prstGeom>
          <a:solidFill>
            <a:schemeClr val="bg1"/>
          </a:solidFill>
        </p:spPr>
        <p:txBody>
          <a:bodyPr wrap="square" lIns="106756" tIns="53378" rIns="106756" bIns="53378" rtlCol="0">
            <a:spAutoFit/>
          </a:bodyPr>
          <a:lstStyle/>
          <a:p>
            <a:r>
              <a:rPr lang="ru-RU" dirty="0" smtClean="0"/>
              <a:t>Для того, чтобы:</a:t>
            </a:r>
          </a:p>
          <a:p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ПРОСМОТРЕТЬ </a:t>
            </a:r>
          </a:p>
          <a:p>
            <a:pPr>
              <a:buFontTx/>
              <a:buChar char="-"/>
            </a:pPr>
            <a:r>
              <a:rPr lang="ru-RU" dirty="0" smtClean="0"/>
              <a:t>или</a:t>
            </a:r>
          </a:p>
          <a:p>
            <a:pPr>
              <a:buFontTx/>
              <a:buChar char="-"/>
            </a:pPr>
            <a:r>
              <a:rPr lang="ru-RU" dirty="0" smtClean="0"/>
              <a:t>УТВЕРДИТЬ </a:t>
            </a:r>
          </a:p>
          <a:p>
            <a:r>
              <a:rPr lang="ru-RU" dirty="0" smtClean="0"/>
              <a:t>значения Целевых показателей </a:t>
            </a:r>
          </a:p>
          <a:p>
            <a:endParaRPr lang="ru-RU" dirty="0"/>
          </a:p>
          <a:p>
            <a:r>
              <a:rPr lang="ru-RU" dirty="0" smtClean="0"/>
              <a:t>нажмите на кнопку «Работа с Целевыми показателями»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3796672" y="3547927"/>
            <a:ext cx="3264088" cy="6617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106756" tIns="53378" rIns="106756" bIns="53378" rtlCol="0">
            <a:spAutoFit/>
          </a:bodyPr>
          <a:lstStyle/>
          <a:p>
            <a:pPr algn="ctr"/>
            <a:r>
              <a:rPr lang="ru-RU" dirty="0" smtClean="0"/>
              <a:t>Работа с первичными данными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7186464" y="3547927"/>
            <a:ext cx="3264088" cy="6617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106756" tIns="53378" rIns="106756" bIns="53378" rtlCol="0">
            <a:spAutoFit/>
          </a:bodyPr>
          <a:lstStyle/>
          <a:p>
            <a:pPr algn="ctr"/>
            <a:r>
              <a:rPr lang="ru-RU" dirty="0" smtClean="0"/>
              <a:t>Просмотреть нормативные документы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3796672" y="4339607"/>
            <a:ext cx="3264088" cy="3431785"/>
          </a:xfrm>
          <a:prstGeom prst="rect">
            <a:avLst/>
          </a:prstGeom>
          <a:solidFill>
            <a:schemeClr val="bg1"/>
          </a:solidFill>
        </p:spPr>
        <p:txBody>
          <a:bodyPr wrap="square" lIns="106756" tIns="53378" rIns="106756" bIns="53378" rtlCol="0">
            <a:spAutoFit/>
          </a:bodyPr>
          <a:lstStyle/>
          <a:p>
            <a:r>
              <a:rPr lang="ru-RU" dirty="0" smtClean="0"/>
              <a:t>Для того, чтобы:</a:t>
            </a:r>
          </a:p>
          <a:p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ПРОСМОТРЕТЬ </a:t>
            </a:r>
          </a:p>
          <a:p>
            <a:pPr>
              <a:buFontTx/>
              <a:buChar char="-"/>
            </a:pPr>
            <a:r>
              <a:rPr lang="ru-RU" dirty="0" smtClean="0"/>
              <a:t>или</a:t>
            </a:r>
          </a:p>
          <a:p>
            <a:pPr>
              <a:buFontTx/>
              <a:buChar char="-"/>
            </a:pPr>
            <a:r>
              <a:rPr lang="ru-RU" dirty="0" smtClean="0"/>
              <a:t>УТВЕРДИТЬ </a:t>
            </a:r>
          </a:p>
          <a:p>
            <a:r>
              <a:rPr lang="ru-RU" dirty="0" smtClean="0"/>
              <a:t>первичные данные</a:t>
            </a:r>
          </a:p>
          <a:p>
            <a:endParaRPr lang="ru-RU" dirty="0" smtClean="0"/>
          </a:p>
          <a:p>
            <a:r>
              <a:rPr lang="ru-RU" dirty="0" smtClean="0"/>
              <a:t>нажмите на кнопку «Работа с первичными данными»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7" name="TextBox 36"/>
          <p:cNvSpPr txBox="1"/>
          <p:nvPr/>
        </p:nvSpPr>
        <p:spPr>
          <a:xfrm>
            <a:off x="7186464" y="4343675"/>
            <a:ext cx="3264088" cy="3431785"/>
          </a:xfrm>
          <a:prstGeom prst="rect">
            <a:avLst/>
          </a:prstGeom>
          <a:solidFill>
            <a:schemeClr val="bg1"/>
          </a:solidFill>
        </p:spPr>
        <p:txBody>
          <a:bodyPr wrap="square" lIns="106756" tIns="53378" rIns="106756" bIns="53378" rtlCol="0">
            <a:spAutoFit/>
          </a:bodyPr>
          <a:lstStyle/>
          <a:p>
            <a:r>
              <a:rPr lang="ru-RU" dirty="0" smtClean="0"/>
              <a:t>Для того, чтобы просмотреть :</a:t>
            </a:r>
          </a:p>
          <a:p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Программу развития КФУ и Постановление Правительства РФ, </a:t>
            </a:r>
          </a:p>
          <a:p>
            <a:pPr>
              <a:buFontTx/>
              <a:buChar char="-"/>
            </a:pPr>
            <a:r>
              <a:rPr lang="ru-RU" dirty="0" smtClean="0"/>
              <a:t> Программы развития структурных подразделений; </a:t>
            </a:r>
          </a:p>
          <a:p>
            <a:pPr>
              <a:buFontTx/>
              <a:buChar char="-"/>
            </a:pPr>
            <a:r>
              <a:rPr lang="ru-RU" dirty="0" smtClean="0"/>
              <a:t>локальные акты КФУ по Программе развития;</a:t>
            </a:r>
          </a:p>
          <a:p>
            <a:pPr>
              <a:buFontTx/>
              <a:buChar char="-"/>
            </a:pPr>
            <a:r>
              <a:rPr lang="ru-RU" dirty="0" smtClean="0"/>
              <a:t>предыдущие отчеты по Программе развития</a:t>
            </a:r>
          </a:p>
          <a:p>
            <a:endParaRPr lang="ru-RU" dirty="0"/>
          </a:p>
        </p:txBody>
      </p:sp>
      <p:sp>
        <p:nvSpPr>
          <p:cNvPr id="40" name="TextBox 39"/>
          <p:cNvSpPr txBox="1"/>
          <p:nvPr/>
        </p:nvSpPr>
        <p:spPr>
          <a:xfrm>
            <a:off x="3707776" y="2913330"/>
            <a:ext cx="341548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Интерфейс проректора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40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122382"/>
              </p:ext>
            </p:extLst>
          </p:nvPr>
        </p:nvGraphicFramePr>
        <p:xfrm>
          <a:off x="636282" y="3182556"/>
          <a:ext cx="9930141" cy="4310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6469"/>
                <a:gridCol w="1621948"/>
                <a:gridCol w="1934298"/>
                <a:gridCol w="3437426"/>
              </a:tblGrid>
              <a:tr h="420457">
                <a:tc gridSpan="4">
                  <a:txBody>
                    <a:bodyPr/>
                    <a:lstStyle/>
                    <a:p>
                      <a:r>
                        <a:rPr lang="ru-RU" sz="2000" dirty="0" smtClean="0"/>
                        <a:t>Список</a:t>
                      </a:r>
                      <a:r>
                        <a:rPr lang="ru-RU" sz="2000" baseline="0" dirty="0" smtClean="0"/>
                        <a:t> отчетов</a:t>
                      </a:r>
                      <a:endParaRPr lang="ru-RU" sz="2000" dirty="0"/>
                    </a:p>
                  </a:txBody>
                  <a:tcPr marL="81808" marR="81808" marT="51837" marB="5183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3674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Название</a:t>
                      </a:r>
                      <a:r>
                        <a:rPr lang="ru-RU" sz="2000" baseline="0" dirty="0" smtClean="0"/>
                        <a:t> </a:t>
                      </a:r>
                      <a:endParaRPr lang="ru-RU" sz="20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Дата</a:t>
                      </a:r>
                      <a:r>
                        <a:rPr lang="ru-RU" sz="2000" baseline="0" dirty="0" smtClean="0"/>
                        <a:t> начала отчетной кампании</a:t>
                      </a:r>
                      <a:endParaRPr lang="ru-RU" sz="20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Дата</a:t>
                      </a:r>
                      <a:r>
                        <a:rPr lang="ru-RU" sz="2000" baseline="0" dirty="0" smtClean="0"/>
                        <a:t> окончания отчетной кампании</a:t>
                      </a:r>
                      <a:endParaRPr lang="ru-RU" sz="20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Работа с отчетом</a:t>
                      </a:r>
                      <a:endParaRPr lang="ru-RU" sz="2000" dirty="0"/>
                    </a:p>
                  </a:txBody>
                  <a:tcPr marL="81808" marR="81808" marT="51837" marB="51837"/>
                </a:tc>
              </a:tr>
              <a:tr h="420457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Отчет за неделю</a:t>
                      </a:r>
                    </a:p>
                    <a:p>
                      <a:endParaRPr lang="ru-RU" sz="20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01.04.2015</a:t>
                      </a:r>
                      <a:endParaRPr lang="ru-RU" sz="20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02.05.2015</a:t>
                      </a:r>
                      <a:endParaRPr lang="ru-RU" sz="20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81808" marR="81808" marT="51837" marB="51837"/>
                </a:tc>
              </a:tr>
              <a:tr h="420457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Отчет за</a:t>
                      </a:r>
                      <a:r>
                        <a:rPr lang="ru-RU" sz="2000" baseline="0" dirty="0" smtClean="0"/>
                        <a:t> месяц</a:t>
                      </a:r>
                    </a:p>
                    <a:p>
                      <a:endParaRPr lang="ru-RU" sz="20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27.05.2015</a:t>
                      </a:r>
                      <a:endParaRPr lang="ru-RU" sz="20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30.05.2015</a:t>
                      </a:r>
                      <a:endParaRPr lang="ru-RU" sz="20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81808" marR="81808" marT="51837" marB="51837"/>
                </a:tc>
              </a:tr>
              <a:tr h="420457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Отчет</a:t>
                      </a:r>
                      <a:r>
                        <a:rPr lang="ru-RU" sz="2000" baseline="0" dirty="0" smtClean="0"/>
                        <a:t> за апрель-сентябрь 2015 года</a:t>
                      </a:r>
                      <a:endParaRPr lang="ru-RU" sz="20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23.09.2015</a:t>
                      </a:r>
                      <a:endParaRPr lang="ru-RU" sz="20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30.09.2015</a:t>
                      </a:r>
                      <a:endParaRPr lang="ru-RU" sz="20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81808" marR="81808" marT="51837" marB="51837"/>
                </a:tc>
              </a:tr>
              <a:tr h="420457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Отчет</a:t>
                      </a:r>
                      <a:r>
                        <a:rPr lang="ru-RU" sz="2000" baseline="0" dirty="0" smtClean="0"/>
                        <a:t> за 2015 год</a:t>
                      </a:r>
                    </a:p>
                    <a:p>
                      <a:endParaRPr lang="ru-RU" sz="20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20.12.2015</a:t>
                      </a:r>
                      <a:endParaRPr lang="ru-RU" sz="20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12.01.2016</a:t>
                      </a:r>
                      <a:endParaRPr lang="ru-RU" sz="20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81808" marR="81808" marT="51837" marB="51837"/>
                </a:tc>
              </a:tr>
            </a:tbl>
          </a:graphicData>
        </a:graphic>
      </p:graphicFrame>
      <p:sp>
        <p:nvSpPr>
          <p:cNvPr id="11" name="Багетная рамка 10"/>
          <p:cNvSpPr/>
          <p:nvPr/>
        </p:nvSpPr>
        <p:spPr>
          <a:xfrm>
            <a:off x="7368248" y="4823891"/>
            <a:ext cx="3054160" cy="335845"/>
          </a:xfrm>
          <a:prstGeom prst="beve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Перейти к работе с отчетом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68749" y="2788951"/>
            <a:ext cx="5761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Работа с целевыми показателями –</a:t>
            </a:r>
            <a:r>
              <a:rPr lang="en-US" b="1" dirty="0" smtClean="0"/>
              <a:t>&gt; </a:t>
            </a:r>
            <a:r>
              <a:rPr lang="ru-RU" b="1" dirty="0" smtClean="0"/>
              <a:t>выбора отчета</a:t>
            </a:r>
            <a:endParaRPr lang="ru-RU" b="1" dirty="0"/>
          </a:p>
        </p:txBody>
      </p:sp>
      <p:sp>
        <p:nvSpPr>
          <p:cNvPr id="7" name="Багетная рамка 6"/>
          <p:cNvSpPr/>
          <p:nvPr/>
        </p:nvSpPr>
        <p:spPr>
          <a:xfrm>
            <a:off x="7326064" y="5568166"/>
            <a:ext cx="3054160" cy="335845"/>
          </a:xfrm>
          <a:prstGeom prst="beve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Перейти к работе с отчетом</a:t>
            </a:r>
            <a:endParaRPr lang="ru-RU" dirty="0"/>
          </a:p>
        </p:txBody>
      </p:sp>
      <p:sp>
        <p:nvSpPr>
          <p:cNvPr id="8" name="Багетная рамка 7"/>
          <p:cNvSpPr/>
          <p:nvPr/>
        </p:nvSpPr>
        <p:spPr>
          <a:xfrm>
            <a:off x="7326064" y="6264051"/>
            <a:ext cx="3054160" cy="335845"/>
          </a:xfrm>
          <a:prstGeom prst="beve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Перейти к работе с отчетом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" y="2205062"/>
            <a:ext cx="10918449" cy="59318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72256" y="1049277"/>
            <a:ext cx="1013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РАЗВИТИЯ КФУ на 2015-2024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" name="Группа 54"/>
          <p:cNvGrpSpPr/>
          <p:nvPr/>
        </p:nvGrpSpPr>
        <p:grpSpPr>
          <a:xfrm>
            <a:off x="2916903" y="1609606"/>
            <a:ext cx="1564869" cy="244417"/>
            <a:chOff x="2994529" y="1754187"/>
            <a:chExt cx="1564869" cy="244417"/>
          </a:xfrm>
        </p:grpSpPr>
        <p:sp>
          <p:nvSpPr>
            <p:cNvPr id="14" name="Прямоугольник 55"/>
            <p:cNvSpPr/>
            <p:nvPr/>
          </p:nvSpPr>
          <p:spPr>
            <a:xfrm>
              <a:off x="2994529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56"/>
            <p:cNvSpPr/>
            <p:nvPr/>
          </p:nvSpPr>
          <p:spPr>
            <a:xfrm>
              <a:off x="4314981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57"/>
          <p:cNvGrpSpPr/>
          <p:nvPr/>
        </p:nvGrpSpPr>
        <p:grpSpPr>
          <a:xfrm>
            <a:off x="8044656" y="1601787"/>
            <a:ext cx="1585412" cy="244417"/>
            <a:chOff x="4448464" y="1754187"/>
            <a:chExt cx="1585412" cy="244417"/>
          </a:xfrm>
          <a:solidFill>
            <a:srgbClr val="EA874B"/>
          </a:solidFill>
        </p:grpSpPr>
        <p:sp>
          <p:nvSpPr>
            <p:cNvPr id="17" name="Прямоугольник 58"/>
            <p:cNvSpPr/>
            <p:nvPr/>
          </p:nvSpPr>
          <p:spPr>
            <a:xfrm>
              <a:off x="4448464" y="1845736"/>
              <a:ext cx="1531496" cy="45719"/>
            </a:xfrm>
            <a:prstGeom prst="rect">
              <a:avLst/>
            </a:prstGeom>
            <a:grpFill/>
            <a:ln>
              <a:solidFill>
                <a:srgbClr val="EA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59"/>
            <p:cNvSpPr/>
            <p:nvPr/>
          </p:nvSpPr>
          <p:spPr>
            <a:xfrm>
              <a:off x="5789459" y="1754187"/>
              <a:ext cx="244417" cy="244417"/>
            </a:xfrm>
            <a:prstGeom prst="ellipse">
              <a:avLst/>
            </a:prstGeom>
            <a:grpFill/>
            <a:ln>
              <a:solidFill>
                <a:srgbClr val="EA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61"/>
          <p:cNvGrpSpPr/>
          <p:nvPr/>
        </p:nvGrpSpPr>
        <p:grpSpPr>
          <a:xfrm>
            <a:off x="4615656" y="1601787"/>
            <a:ext cx="1585412" cy="244417"/>
            <a:chOff x="5922942" y="1754187"/>
            <a:chExt cx="1585412" cy="244417"/>
          </a:xfrm>
        </p:grpSpPr>
        <p:sp>
          <p:nvSpPr>
            <p:cNvPr id="20" name="Прямоугольник 62"/>
            <p:cNvSpPr/>
            <p:nvPr/>
          </p:nvSpPr>
          <p:spPr>
            <a:xfrm>
              <a:off x="592294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71"/>
            <p:cNvSpPr/>
            <p:nvPr/>
          </p:nvSpPr>
          <p:spPr>
            <a:xfrm>
              <a:off x="726393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72"/>
          <p:cNvGrpSpPr/>
          <p:nvPr/>
        </p:nvGrpSpPr>
        <p:grpSpPr>
          <a:xfrm>
            <a:off x="6292056" y="1601787"/>
            <a:ext cx="1585412" cy="244417"/>
            <a:chOff x="7741772" y="1754187"/>
            <a:chExt cx="1585412" cy="244417"/>
          </a:xfrm>
        </p:grpSpPr>
        <p:sp>
          <p:nvSpPr>
            <p:cNvPr id="23" name="Прямоугольник 73"/>
            <p:cNvSpPr/>
            <p:nvPr/>
          </p:nvSpPr>
          <p:spPr>
            <a:xfrm>
              <a:off x="774177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74"/>
            <p:cNvSpPr/>
            <p:nvPr/>
          </p:nvSpPr>
          <p:spPr>
            <a:xfrm>
              <a:off x="908276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80"/>
          <p:cNvGrpSpPr/>
          <p:nvPr/>
        </p:nvGrpSpPr>
        <p:grpSpPr>
          <a:xfrm>
            <a:off x="1186656" y="1609606"/>
            <a:ext cx="1585412" cy="244417"/>
            <a:chOff x="1500197" y="1754187"/>
            <a:chExt cx="1585412" cy="244417"/>
          </a:xfrm>
          <a:solidFill>
            <a:schemeClr val="bg1">
              <a:lumMod val="85000"/>
            </a:schemeClr>
          </a:solidFill>
        </p:grpSpPr>
        <p:sp>
          <p:nvSpPr>
            <p:cNvPr id="26" name="Прямоугольник 81"/>
            <p:cNvSpPr/>
            <p:nvPr/>
          </p:nvSpPr>
          <p:spPr>
            <a:xfrm>
              <a:off x="1500197" y="1845736"/>
              <a:ext cx="1531496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82"/>
            <p:cNvSpPr/>
            <p:nvPr/>
          </p:nvSpPr>
          <p:spPr>
            <a:xfrm>
              <a:off x="2841192" y="1754187"/>
              <a:ext cx="244417" cy="2444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8" name="Прямоугольник 38"/>
          <p:cNvSpPr/>
          <p:nvPr/>
        </p:nvSpPr>
        <p:spPr>
          <a:xfrm>
            <a:off x="1186656" y="1742253"/>
            <a:ext cx="12987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факты</a:t>
            </a:r>
            <a:endParaRPr lang="ru-RU" sz="1000" b="1" dirty="0"/>
          </a:p>
        </p:txBody>
      </p:sp>
      <p:sp>
        <p:nvSpPr>
          <p:cNvPr id="29" name="Прямоугольник 39"/>
          <p:cNvSpPr/>
          <p:nvPr/>
        </p:nvSpPr>
        <p:spPr>
          <a:xfrm>
            <a:off x="2916903" y="1742253"/>
            <a:ext cx="858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 и задачи</a:t>
            </a:r>
            <a:endParaRPr lang="ru-RU" sz="1000" dirty="0"/>
          </a:p>
        </p:txBody>
      </p:sp>
      <p:sp>
        <p:nvSpPr>
          <p:cNvPr id="30" name="Прямоугольник 41"/>
          <p:cNvSpPr/>
          <p:nvPr/>
        </p:nvSpPr>
        <p:spPr>
          <a:xfrm>
            <a:off x="4601083" y="1742938"/>
            <a:ext cx="1303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Механизм реализации</a:t>
            </a:r>
            <a:endParaRPr lang="ru-RU" sz="1000" dirty="0"/>
          </a:p>
        </p:txBody>
      </p:sp>
      <p:sp>
        <p:nvSpPr>
          <p:cNvPr id="31" name="Прямоугольник 43"/>
          <p:cNvSpPr/>
          <p:nvPr/>
        </p:nvSpPr>
        <p:spPr>
          <a:xfrm>
            <a:off x="8053147" y="1742938"/>
            <a:ext cx="1826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Первоочередные мероприятия</a:t>
            </a:r>
            <a:endParaRPr lang="ru-RU" sz="10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291335" y="77787"/>
            <a:ext cx="4089261" cy="70019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ru-RU" altLang="zh-CN" sz="65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ФЕДЕРАЛЬНОЕ ГОСУДАРСТВЕННОЕ ОБРАЗОВАТЕЛЬНОЕ УЧРЕЖДЕНИЕ ВЫСШЕГО ОБРАЗОВАНИЯ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«Крымский федеральный университет имени  В.И. Вернадского»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ФГАОУ ВО «КФУ им. В.И. Вернадского»</a:t>
            </a:r>
            <a:endParaRPr lang="ru-RU" altLang="zh-CN" sz="105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800"/>
              </a:lnSpc>
              <a:tabLst/>
            </a:pPr>
            <a:endParaRPr lang="ru-RU" altLang="zh-CN" sz="65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3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1" y="0"/>
            <a:ext cx="1262855" cy="95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Прямоугольник 51"/>
          <p:cNvSpPr/>
          <p:nvPr/>
        </p:nvSpPr>
        <p:spPr>
          <a:xfrm>
            <a:off x="6286587" y="1735077"/>
            <a:ext cx="1692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Сдерживающие</a:t>
            </a:r>
          </a:p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факторы</a:t>
            </a:r>
            <a:endParaRPr lang="ru-RU" sz="1000" dirty="0"/>
          </a:p>
        </p:txBody>
      </p:sp>
      <p:sp>
        <p:nvSpPr>
          <p:cNvPr id="35" name="Rectangle 94"/>
          <p:cNvSpPr/>
          <p:nvPr/>
        </p:nvSpPr>
        <p:spPr>
          <a:xfrm>
            <a:off x="5318918" y="440054"/>
            <a:ext cx="5451475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79A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Информационно-аналитическая система</a:t>
            </a:r>
          </a:p>
          <a:p>
            <a:pPr algn="ctr"/>
            <a:r>
              <a:rPr lang="ru-RU" sz="2800" b="1" dirty="0">
                <a:solidFill>
                  <a:srgbClr val="0079A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«КФУ-Мониторинг»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110040" y="2778050"/>
            <a:ext cx="341548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Интерфейс проректора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Багетная рамка 36"/>
          <p:cNvSpPr/>
          <p:nvPr/>
        </p:nvSpPr>
        <p:spPr>
          <a:xfrm>
            <a:off x="7368248" y="6936318"/>
            <a:ext cx="3054160" cy="335845"/>
          </a:xfrm>
          <a:prstGeom prst="beve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Перейти к работе с отчетом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410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1436434"/>
              </p:ext>
            </p:extLst>
          </p:nvPr>
        </p:nvGraphicFramePr>
        <p:xfrm>
          <a:off x="186893" y="2111046"/>
          <a:ext cx="10521399" cy="5071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2630"/>
                <a:gridCol w="3558229"/>
                <a:gridCol w="792088"/>
                <a:gridCol w="792088"/>
                <a:gridCol w="1296144"/>
                <a:gridCol w="1405639"/>
                <a:gridCol w="1904581"/>
              </a:tblGrid>
              <a:tr h="13132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Индекс </a:t>
                      </a:r>
                      <a:r>
                        <a:rPr lang="ru-RU" sz="1600" dirty="0" err="1" smtClean="0"/>
                        <a:t>показа-теля</a:t>
                      </a:r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Название целевого показателя</a:t>
                      </a:r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Плановые</a:t>
                      </a:r>
                      <a:r>
                        <a:rPr lang="ru-RU" sz="1600" baseline="0" dirty="0" smtClean="0"/>
                        <a:t> значения</a:t>
                      </a:r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Текущие значения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Утвердить текущее значение</a:t>
                      </a:r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Просмотреть данные для расчета</a:t>
                      </a:r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Внести комментарий</a:t>
                      </a:r>
                      <a:r>
                        <a:rPr lang="ru-RU" sz="1600" baseline="0" dirty="0" smtClean="0"/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о  деятельности университета по достижению значения целевого показателя</a:t>
                      </a:r>
                      <a:endParaRPr lang="ru-RU" sz="1600" dirty="0"/>
                    </a:p>
                  </a:txBody>
                  <a:tcPr marL="81808" marR="81808" marT="51837" marB="51837"/>
                </a:tc>
              </a:tr>
              <a:tr h="198241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I.1.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Удельный вес численности студентов (приведенного контингента), обучающихся по программам магистратуры и подготовки научно-педагогических кадров в аспирантуре, в общей численности приведенного контингента обучающихся по основным образовательным программам высшего образования</a:t>
                      </a: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   6</a:t>
                      </a:r>
                      <a:endParaRPr lang="ru-RU" sz="20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5,2</a:t>
                      </a:r>
                      <a:endParaRPr lang="ru-RU" sz="2000" dirty="0"/>
                    </a:p>
                  </a:txBody>
                  <a:tcPr marL="81808" marR="81808" marT="51837" marB="51837">
                    <a:solidFill>
                      <a:srgbClr val="FF828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81808" marR="81808" marT="51837" marB="51837"/>
                </a:tc>
              </a:tr>
              <a:tr h="49986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Удельный вес численности студентов, обучающихся по 4-м областям знаний, с которыми заключены договоры о целевом обучении</a:t>
                      </a:r>
                      <a:endParaRPr lang="ru-RU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81808" marR="81808" marT="51837" marB="51837"/>
                </a:tc>
              </a:tr>
            </a:tbl>
          </a:graphicData>
        </a:graphic>
      </p:graphicFrame>
      <p:sp>
        <p:nvSpPr>
          <p:cNvPr id="7" name="Багетная рамка 6"/>
          <p:cNvSpPr/>
          <p:nvPr/>
        </p:nvSpPr>
        <p:spPr>
          <a:xfrm>
            <a:off x="6173936" y="4103811"/>
            <a:ext cx="1186214" cy="399885"/>
          </a:xfrm>
          <a:prstGeom prst="bevel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solidFill>
                  <a:schemeClr val="bg1">
                    <a:lumMod val="75000"/>
                  </a:schemeClr>
                </a:solidFill>
              </a:rPr>
              <a:t>Утвердить</a:t>
            </a:r>
            <a:endParaRPr lang="ru-RU" sz="15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Багетная рамка 12"/>
          <p:cNvSpPr/>
          <p:nvPr/>
        </p:nvSpPr>
        <p:spPr>
          <a:xfrm>
            <a:off x="7470080" y="4103811"/>
            <a:ext cx="1254387" cy="399885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Подробнее</a:t>
            </a:r>
            <a:endParaRPr lang="ru-RU" sz="1500" dirty="0"/>
          </a:p>
        </p:txBody>
      </p:sp>
      <p:sp>
        <p:nvSpPr>
          <p:cNvPr id="20" name="TextBox 19"/>
          <p:cNvSpPr txBox="1"/>
          <p:nvPr/>
        </p:nvSpPr>
        <p:spPr>
          <a:xfrm>
            <a:off x="186892" y="770039"/>
            <a:ext cx="845493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Целевые показатели</a:t>
            </a:r>
          </a:p>
          <a:p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       - показатель </a:t>
            </a:r>
            <a:r>
              <a:rPr lang="ru-RU" sz="1400" b="1" dirty="0" smtClean="0">
                <a:solidFill>
                  <a:srgbClr val="C00000"/>
                </a:solidFill>
              </a:rPr>
              <a:t>рассчитан на основании неутверждённых ответственными проректорами расчетных показателей (РП), </a:t>
            </a:r>
            <a:br>
              <a:rPr lang="ru-RU" sz="1400" b="1" dirty="0" smtClean="0">
                <a:solidFill>
                  <a:srgbClr val="C00000"/>
                </a:solidFill>
              </a:rPr>
            </a:br>
            <a:r>
              <a:rPr lang="ru-RU" sz="1400" b="1" dirty="0" smtClean="0">
                <a:solidFill>
                  <a:srgbClr val="C00000"/>
                </a:solidFill>
              </a:rPr>
              <a:t>          значение неокончательное</a:t>
            </a:r>
          </a:p>
          <a:p>
            <a:r>
              <a:rPr lang="ru-RU" sz="1400" b="1" dirty="0" smtClean="0">
                <a:solidFill>
                  <a:srgbClr val="00B050"/>
                </a:solidFill>
              </a:rPr>
              <a:t>      – показатель рассчитан на основании утверждённых ответственными проректорами РП</a:t>
            </a:r>
            <a:endParaRPr lang="ru-RU" sz="1400" b="1" dirty="0"/>
          </a:p>
        </p:txBody>
      </p:sp>
      <p:sp>
        <p:nvSpPr>
          <p:cNvPr id="21" name="Багетная рамка 20"/>
          <p:cNvSpPr/>
          <p:nvPr/>
        </p:nvSpPr>
        <p:spPr>
          <a:xfrm>
            <a:off x="8910240" y="4103811"/>
            <a:ext cx="1747312" cy="399885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Комментарий</a:t>
            </a:r>
            <a:endParaRPr lang="ru-RU" sz="15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5047" y="1140628"/>
            <a:ext cx="187476" cy="215988"/>
          </a:xfrm>
          <a:prstGeom prst="rect">
            <a:avLst/>
          </a:prstGeom>
          <a:solidFill>
            <a:srgbClr val="FF828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65048" y="1593438"/>
            <a:ext cx="200258" cy="28078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" y="16147"/>
            <a:ext cx="10918449" cy="593181"/>
          </a:xfrm>
          <a:prstGeom prst="rect">
            <a:avLst/>
          </a:prstGeom>
        </p:spPr>
      </p:pic>
      <p:sp>
        <p:nvSpPr>
          <p:cNvPr id="16" name="Багетная рамка 15"/>
          <p:cNvSpPr/>
          <p:nvPr/>
        </p:nvSpPr>
        <p:spPr>
          <a:xfrm>
            <a:off x="6173936" y="6512238"/>
            <a:ext cx="1186214" cy="399885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solidFill>
                  <a:schemeClr val="tx1"/>
                </a:solidFill>
              </a:rPr>
              <a:t>Утвердить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17" name="Багетная рамка 16"/>
          <p:cNvSpPr/>
          <p:nvPr/>
        </p:nvSpPr>
        <p:spPr>
          <a:xfrm>
            <a:off x="7470080" y="6512238"/>
            <a:ext cx="1254387" cy="399885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solidFill>
                  <a:schemeClr val="tx1"/>
                </a:solidFill>
              </a:rPr>
              <a:t>Подробнее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18" name="Багетная рамка 17"/>
          <p:cNvSpPr/>
          <p:nvPr/>
        </p:nvSpPr>
        <p:spPr>
          <a:xfrm>
            <a:off x="8910240" y="6512238"/>
            <a:ext cx="1747312" cy="399885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solidFill>
                  <a:schemeClr val="tx1"/>
                </a:solidFill>
              </a:rPr>
              <a:t>Комментарий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97814" y="1295499"/>
            <a:ext cx="341548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Интерфейс проректора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51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306437"/>
              </p:ext>
            </p:extLst>
          </p:nvPr>
        </p:nvGraphicFramePr>
        <p:xfrm>
          <a:off x="196000" y="3337060"/>
          <a:ext cx="10481628" cy="3549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862"/>
                <a:gridCol w="6408281"/>
                <a:gridCol w="1968501"/>
                <a:gridCol w="1567984"/>
              </a:tblGrid>
              <a:tr h="58748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№</a:t>
                      </a:r>
                      <a:r>
                        <a:rPr lang="ru-RU" sz="1600" baseline="0" dirty="0" smtClean="0"/>
                        <a:t> </a:t>
                      </a:r>
                    </a:p>
                    <a:p>
                      <a:pPr algn="ctr"/>
                      <a:r>
                        <a:rPr lang="ru-RU" sz="1600" baseline="0" dirty="0" smtClean="0"/>
                        <a:t>РП</a:t>
                      </a:r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Название расчетного показателя</a:t>
                      </a:r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Значение</a:t>
                      </a:r>
                      <a:endParaRPr lang="ru-RU" sz="1600" strike="sngStrike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ru-RU" sz="1600" dirty="0" smtClean="0"/>
                        <a:t>Расчетного</a:t>
                      </a:r>
                      <a:r>
                        <a:rPr lang="ru-RU" sz="1600" baseline="0" dirty="0" smtClean="0"/>
                        <a:t> п</a:t>
                      </a:r>
                      <a:r>
                        <a:rPr lang="ru-RU" sz="1600" dirty="0" smtClean="0"/>
                        <a:t>оказателя</a:t>
                      </a:r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Посмотреть</a:t>
                      </a:r>
                      <a:r>
                        <a:rPr lang="ru-RU" sz="1600" baseline="0" dirty="0" smtClean="0"/>
                        <a:t> исходные данные</a:t>
                      </a:r>
                      <a:endParaRPr lang="ru-RU" sz="1600" dirty="0"/>
                    </a:p>
                  </a:txBody>
                  <a:tcPr marL="81808" marR="81808" marT="51837" marB="51837"/>
                </a:tc>
              </a:tr>
              <a:tr h="58748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M_PK</a:t>
                      </a:r>
                      <a:r>
                        <a:rPr lang="ru-RU" sz="1600" dirty="0" smtClean="0"/>
                        <a:t> - Численность студентов (приведенного контингента), обучающихся по программам магистратуры</a:t>
                      </a:r>
                      <a:endParaRPr lang="ru-RU" sz="2300" dirty="0" smtClean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1655</a:t>
                      </a:r>
                      <a:endParaRPr lang="ru-RU" sz="1600" dirty="0"/>
                    </a:p>
                  </a:txBody>
                  <a:tcPr marL="81808" marR="81808" marT="51837" marB="51837">
                    <a:solidFill>
                      <a:srgbClr val="FF828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81808" marR="81808" marT="51837" marB="51837"/>
                </a:tc>
              </a:tr>
              <a:tr h="70767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A_PK</a:t>
                      </a:r>
                      <a:r>
                        <a:rPr lang="ru-RU" sz="1600" dirty="0" smtClean="0"/>
                        <a:t> - Численность студентов (приведенного контингента), обучающихся по программам аспирантуры</a:t>
                      </a:r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423</a:t>
                      </a:r>
                      <a:endParaRPr lang="ru-RU" sz="1600" dirty="0"/>
                    </a:p>
                  </a:txBody>
                  <a:tcPr marL="81808" marR="81808" marT="51837" marB="51837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81808" marR="81808" marT="51837" marB="51837"/>
                </a:tc>
              </a:tr>
              <a:tr h="70767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</a:t>
                      </a:r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B_PK</a:t>
                      </a:r>
                      <a:r>
                        <a:rPr lang="ru-RU" sz="1600" dirty="0" smtClean="0"/>
                        <a:t> -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Численность студентов (приведенного контингента), обучающихся по программам </a:t>
                      </a:r>
                      <a:r>
                        <a:rPr lang="ru-RU" sz="1600" dirty="0" err="1" smtClean="0"/>
                        <a:t>бакалавриата</a:t>
                      </a:r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18357</a:t>
                      </a:r>
                      <a:endParaRPr lang="ru-RU" sz="1600" dirty="0"/>
                    </a:p>
                  </a:txBody>
                  <a:tcPr marL="81808" marR="81808" marT="51837" marB="51837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81808" marR="81808" marT="51837" marB="51837"/>
                </a:tc>
              </a:tr>
              <a:tr h="70767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</a:t>
                      </a:r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S_PK</a:t>
                      </a:r>
                      <a:r>
                        <a:rPr lang="ru-RU" sz="1600" dirty="0" smtClean="0"/>
                        <a:t> - Численность студентов (приведенного контингента), обучающихся по программам </a:t>
                      </a:r>
                      <a:r>
                        <a:rPr lang="ru-RU" sz="1600" dirty="0" err="1" smtClean="0"/>
                        <a:t>специалитета</a:t>
                      </a:r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2157</a:t>
                      </a:r>
                      <a:endParaRPr lang="ru-RU" sz="1600" dirty="0"/>
                    </a:p>
                  </a:txBody>
                  <a:tcPr marL="81808" marR="81808" marT="51837" marB="51837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81808" marR="81808" marT="51837" marB="51837"/>
                </a:tc>
              </a:tr>
            </a:tbl>
          </a:graphicData>
        </a:graphic>
      </p:graphicFrame>
      <p:sp>
        <p:nvSpPr>
          <p:cNvPr id="5" name="Багетная рамка 4"/>
          <p:cNvSpPr/>
          <p:nvPr/>
        </p:nvSpPr>
        <p:spPr>
          <a:xfrm>
            <a:off x="9292251" y="4215743"/>
            <a:ext cx="1254387" cy="483814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Подробнее</a:t>
            </a:r>
            <a:endParaRPr lang="ru-RU" sz="1500" dirty="0"/>
          </a:p>
        </p:txBody>
      </p:sp>
      <p:sp>
        <p:nvSpPr>
          <p:cNvPr id="6" name="Багетная рамка 5"/>
          <p:cNvSpPr/>
          <p:nvPr/>
        </p:nvSpPr>
        <p:spPr>
          <a:xfrm>
            <a:off x="9264982" y="5543762"/>
            <a:ext cx="1254387" cy="483814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Подробнее</a:t>
            </a:r>
            <a:endParaRPr lang="ru-RU" sz="1500" dirty="0"/>
          </a:p>
        </p:txBody>
      </p:sp>
      <p:sp>
        <p:nvSpPr>
          <p:cNvPr id="7" name="Багетная рамка 6"/>
          <p:cNvSpPr/>
          <p:nvPr/>
        </p:nvSpPr>
        <p:spPr>
          <a:xfrm>
            <a:off x="9264982" y="6284293"/>
            <a:ext cx="1254387" cy="483814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Подробнее</a:t>
            </a:r>
            <a:endParaRPr lang="ru-RU" sz="1500" dirty="0"/>
          </a:p>
        </p:txBody>
      </p:sp>
      <p:sp>
        <p:nvSpPr>
          <p:cNvPr id="10" name="Багетная рамка 9"/>
          <p:cNvSpPr/>
          <p:nvPr/>
        </p:nvSpPr>
        <p:spPr>
          <a:xfrm>
            <a:off x="9292251" y="4803231"/>
            <a:ext cx="1254387" cy="483814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Подробнее</a:t>
            </a:r>
            <a:endParaRPr lang="ru-RU" sz="1500" dirty="0"/>
          </a:p>
        </p:txBody>
      </p:sp>
      <p:sp>
        <p:nvSpPr>
          <p:cNvPr id="11" name="TextBox 10"/>
          <p:cNvSpPr txBox="1"/>
          <p:nvPr/>
        </p:nvSpPr>
        <p:spPr>
          <a:xfrm>
            <a:off x="211194" y="6872634"/>
            <a:ext cx="889175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*Формула расчета:</a:t>
            </a:r>
          </a:p>
          <a:p>
            <a:r>
              <a:rPr lang="en-US" dirty="0"/>
              <a:t>((</a:t>
            </a:r>
            <a:r>
              <a:rPr lang="en-US" dirty="0" smtClean="0"/>
              <a:t>M_PK</a:t>
            </a:r>
            <a:r>
              <a:rPr lang="ru-RU" dirty="0" smtClean="0"/>
              <a:t> </a:t>
            </a:r>
            <a:r>
              <a:rPr lang="en-US" dirty="0" smtClean="0"/>
              <a:t>+</a:t>
            </a:r>
            <a:r>
              <a:rPr lang="ru-RU" dirty="0" smtClean="0"/>
              <a:t> </a:t>
            </a:r>
            <a:r>
              <a:rPr lang="en-US" dirty="0" smtClean="0"/>
              <a:t>A_PK)</a:t>
            </a:r>
            <a:r>
              <a:rPr lang="ru-RU" dirty="0" smtClean="0"/>
              <a:t> </a:t>
            </a:r>
            <a:r>
              <a:rPr lang="en-US" dirty="0" smtClean="0"/>
              <a:t>/</a:t>
            </a:r>
            <a:r>
              <a:rPr lang="ru-RU" dirty="0" smtClean="0"/>
              <a:t> </a:t>
            </a:r>
            <a:r>
              <a:rPr lang="en-US" dirty="0" smtClean="0"/>
              <a:t>(M_PK</a:t>
            </a:r>
            <a:r>
              <a:rPr lang="ru-RU" dirty="0" smtClean="0"/>
              <a:t> </a:t>
            </a:r>
            <a:r>
              <a:rPr lang="en-US" dirty="0" smtClean="0"/>
              <a:t>+</a:t>
            </a:r>
            <a:r>
              <a:rPr lang="ru-RU" dirty="0" smtClean="0"/>
              <a:t> </a:t>
            </a:r>
            <a:r>
              <a:rPr lang="en-US" dirty="0" smtClean="0"/>
              <a:t>A_PK</a:t>
            </a:r>
            <a:r>
              <a:rPr lang="ru-RU" dirty="0" smtClean="0"/>
              <a:t> </a:t>
            </a:r>
            <a:r>
              <a:rPr lang="en-US" dirty="0" smtClean="0"/>
              <a:t>+</a:t>
            </a:r>
            <a:r>
              <a:rPr lang="ru-RU" dirty="0" smtClean="0"/>
              <a:t> </a:t>
            </a:r>
            <a:r>
              <a:rPr lang="en-US" dirty="0" smtClean="0"/>
              <a:t>B_PK</a:t>
            </a:r>
            <a:r>
              <a:rPr lang="ru-RU" dirty="0" smtClean="0"/>
              <a:t> </a:t>
            </a:r>
            <a:r>
              <a:rPr lang="en-US" dirty="0" smtClean="0"/>
              <a:t>+</a:t>
            </a:r>
            <a:r>
              <a:rPr lang="ru-RU" dirty="0" smtClean="0"/>
              <a:t> </a:t>
            </a:r>
            <a:r>
              <a:rPr lang="en-US" dirty="0" smtClean="0"/>
              <a:t>S_PK))</a:t>
            </a:r>
            <a:r>
              <a:rPr lang="ru-RU" dirty="0" smtClean="0"/>
              <a:t> </a:t>
            </a:r>
            <a:r>
              <a:rPr lang="en-US" dirty="0" smtClean="0"/>
              <a:t>*</a:t>
            </a:r>
            <a:r>
              <a:rPr lang="ru-RU" dirty="0" smtClean="0"/>
              <a:t> </a:t>
            </a:r>
            <a:r>
              <a:rPr lang="en-US" dirty="0" smtClean="0"/>
              <a:t>100</a:t>
            </a:r>
            <a:endParaRPr lang="ru-RU" dirty="0" smtClean="0">
              <a:solidFill>
                <a:srgbClr val="00B05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1683" y="1367507"/>
            <a:ext cx="9986709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Удельный вес численности студентов (приведенного контингента), обучающихся по программам магистратуры и подготовки научно-педагогических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кадров в аспирантуре, в общей численности приведенного контингента обучающихся по основным образовательным программам высшего образования*.  Текущее значение: </a:t>
            </a:r>
            <a:r>
              <a:rPr lang="ru-RU" b="1" dirty="0">
                <a:solidFill>
                  <a:srgbClr val="FF0000"/>
                </a:solidFill>
              </a:rPr>
              <a:t>5,2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  </a:t>
            </a:r>
          </a:p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     -  показатель </a:t>
            </a:r>
            <a:r>
              <a:rPr lang="ru-RU" sz="1200" dirty="0" smtClean="0">
                <a:solidFill>
                  <a:srgbClr val="C00000"/>
                </a:solidFill>
              </a:rPr>
              <a:t>рассчитан на основании неутверждённых ответственными проректорами расчетных показателей (РП), значение  не окончательное</a:t>
            </a:r>
            <a:endParaRPr lang="ru-RU" sz="1200" dirty="0">
              <a:solidFill>
                <a:srgbClr val="C00000"/>
              </a:solidFill>
            </a:endParaRPr>
          </a:p>
          <a:p>
            <a:r>
              <a:rPr lang="ru-RU" sz="1200" dirty="0">
                <a:solidFill>
                  <a:srgbClr val="00B050"/>
                </a:solidFill>
              </a:rPr>
              <a:t>      – показатель рассчитан на основании утверждённых ответственными проректорами РП</a:t>
            </a:r>
            <a:endParaRPr lang="ru-RU" sz="1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49205" y="2742597"/>
            <a:ext cx="138658" cy="190342"/>
          </a:xfrm>
          <a:prstGeom prst="rect">
            <a:avLst/>
          </a:prstGeom>
          <a:solidFill>
            <a:srgbClr val="FF828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49205" y="2989848"/>
            <a:ext cx="138659" cy="1936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" y="16147"/>
            <a:ext cx="10918449" cy="59318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3256" y="721176"/>
            <a:ext cx="69127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Работа с целевыми показателями -</a:t>
            </a:r>
            <a:r>
              <a:rPr lang="en-US" b="1" dirty="0" smtClean="0"/>
              <a:t>&gt; </a:t>
            </a:r>
            <a:r>
              <a:rPr lang="ru-RU" b="1" dirty="0" smtClean="0"/>
              <a:t>По данным для расчета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197814" y="791443"/>
            <a:ext cx="341548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Интерфейс проректора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1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890321"/>
              </p:ext>
            </p:extLst>
          </p:nvPr>
        </p:nvGraphicFramePr>
        <p:xfrm>
          <a:off x="305787" y="2988239"/>
          <a:ext cx="10312189" cy="34315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5769"/>
                <a:gridCol w="5373768"/>
                <a:gridCol w="1286769"/>
                <a:gridCol w="1474246"/>
                <a:gridCol w="1431637"/>
              </a:tblGrid>
              <a:tr h="82939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№</a:t>
                      </a:r>
                      <a:r>
                        <a:rPr lang="ru-RU" sz="1600" baseline="0" dirty="0" smtClean="0"/>
                        <a:t> </a:t>
                      </a:r>
                    </a:p>
                    <a:p>
                      <a:pPr algn="ctr"/>
                      <a:r>
                        <a:rPr lang="ru-RU" sz="1600" dirty="0" smtClean="0"/>
                        <a:t>БП</a:t>
                      </a:r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Название</a:t>
                      </a:r>
                      <a:br>
                        <a:rPr lang="ru-RU" sz="1600" dirty="0" smtClean="0"/>
                      </a:br>
                      <a:r>
                        <a:rPr lang="ru-RU" sz="1600" dirty="0" smtClean="0"/>
                        <a:t> базового</a:t>
                      </a:r>
                      <a:r>
                        <a:rPr lang="ru-RU" sz="1600" baseline="0" dirty="0" smtClean="0"/>
                        <a:t> показателя</a:t>
                      </a:r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Значение базового показателя</a:t>
                      </a:r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Разложить по</a:t>
                      </a:r>
                      <a:endParaRPr lang="ru-RU" sz="1600" strike="sngStrike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ru-RU" sz="1600" dirty="0" smtClean="0"/>
                        <a:t>структурным подразделениям</a:t>
                      </a:r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Разложить по</a:t>
                      </a:r>
                      <a:r>
                        <a:rPr lang="ru-RU" sz="1600" baseline="0" dirty="0" smtClean="0"/>
                        <a:t> направлениям </a:t>
                      </a:r>
                      <a:r>
                        <a:rPr lang="ru-RU" sz="1600" b="0" baseline="0" dirty="0" smtClean="0"/>
                        <a:t>подготовки</a:t>
                      </a:r>
                      <a:endParaRPr lang="ru-RU" sz="1600" b="0" dirty="0"/>
                    </a:p>
                  </a:txBody>
                  <a:tcPr marL="81808" marR="81808" marT="51837" marB="51837"/>
                </a:tc>
              </a:tr>
              <a:tr h="57844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- численность студентов - ОЧНИКОВ, обучающихся по программам магистратуры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1000</a:t>
                      </a:r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81808" marR="81808" marT="51837" marB="51837"/>
                </a:tc>
              </a:tr>
              <a:tr h="58748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b- численность студентов - ОЧНО-ЗАОЧНИКОВ (ВЕЧЕРНИКОВ), обучающихся по программам магистратуры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0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81808" marR="81808" marT="51837" marB="51837"/>
                </a:tc>
              </a:tr>
              <a:tr h="58748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c- численность студентов - ЗАОЧНИКОВ, обучающихся по программам магистратуры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600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81808" marR="81808" marT="51837" marB="51837"/>
                </a:tc>
              </a:tr>
              <a:tr h="58748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d- численность студентов - ЭКСТЕРНАТА, обучающихся по программам магистратуры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65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81808" marR="81808" marT="51837" marB="51837"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37614" y="1799555"/>
            <a:ext cx="103803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Базовые показатели (БП), входящие в формулу расчетного показателя: </a:t>
            </a:r>
          </a:p>
          <a:p>
            <a:pPr>
              <a:defRPr/>
            </a:pPr>
            <a:r>
              <a:rPr lang="en-US" b="1" dirty="0">
                <a:solidFill>
                  <a:srgbClr val="FF0000"/>
                </a:solidFill>
              </a:rPr>
              <a:t>M_PK</a:t>
            </a:r>
            <a:r>
              <a:rPr lang="ru-RU" b="1" dirty="0">
                <a:solidFill>
                  <a:srgbClr val="FF0000"/>
                </a:solidFill>
              </a:rPr>
              <a:t> - </a:t>
            </a:r>
            <a:r>
              <a:rPr lang="ru-RU" b="1" dirty="0" smtClean="0">
                <a:solidFill>
                  <a:srgbClr val="FF0000"/>
                </a:solidFill>
              </a:rPr>
              <a:t> Численность </a:t>
            </a:r>
            <a:r>
              <a:rPr lang="ru-RU" b="1" dirty="0">
                <a:solidFill>
                  <a:srgbClr val="FF0000"/>
                </a:solidFill>
              </a:rPr>
              <a:t>студентов (приведенного контингента), обучающихся по программам </a:t>
            </a:r>
            <a:r>
              <a:rPr lang="ru-RU" b="1" dirty="0" smtClean="0">
                <a:solidFill>
                  <a:srgbClr val="FF0000"/>
                </a:solidFill>
              </a:rPr>
              <a:t>магистратуры*.       </a:t>
            </a:r>
          </a:p>
          <a:p>
            <a:pPr>
              <a:defRPr/>
            </a:pPr>
            <a:r>
              <a:rPr lang="ru-RU" b="1" dirty="0" smtClean="0">
                <a:solidFill>
                  <a:srgbClr val="FF0000"/>
                </a:solidFill>
              </a:rPr>
              <a:t> Текущее значение: 1655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3" name="Багетная рамка 12"/>
          <p:cNvSpPr/>
          <p:nvPr/>
        </p:nvSpPr>
        <p:spPr>
          <a:xfrm>
            <a:off x="9280077" y="4119429"/>
            <a:ext cx="1201552" cy="483814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Подробнее</a:t>
            </a:r>
            <a:endParaRPr lang="ru-RU" sz="140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" y="16147"/>
            <a:ext cx="10918449" cy="593181"/>
          </a:xfrm>
          <a:prstGeom prst="rect">
            <a:avLst/>
          </a:prstGeom>
        </p:spPr>
      </p:pic>
      <p:sp>
        <p:nvSpPr>
          <p:cNvPr id="18" name="Багетная рамка 17"/>
          <p:cNvSpPr/>
          <p:nvPr/>
        </p:nvSpPr>
        <p:spPr>
          <a:xfrm>
            <a:off x="7874004" y="4119429"/>
            <a:ext cx="1201552" cy="483814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Подробнее</a:t>
            </a:r>
            <a:endParaRPr lang="ru-RU" sz="1400" dirty="0"/>
          </a:p>
        </p:txBody>
      </p:sp>
      <p:sp>
        <p:nvSpPr>
          <p:cNvPr id="29" name="Багетная рамка 28"/>
          <p:cNvSpPr/>
          <p:nvPr/>
        </p:nvSpPr>
        <p:spPr>
          <a:xfrm>
            <a:off x="9280077" y="5264167"/>
            <a:ext cx="1201552" cy="483814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Подробнее</a:t>
            </a:r>
            <a:endParaRPr lang="ru-RU" sz="1400" dirty="0"/>
          </a:p>
        </p:txBody>
      </p:sp>
      <p:sp>
        <p:nvSpPr>
          <p:cNvPr id="30" name="Багетная рамка 29"/>
          <p:cNvSpPr/>
          <p:nvPr/>
        </p:nvSpPr>
        <p:spPr>
          <a:xfrm>
            <a:off x="7874004" y="5264167"/>
            <a:ext cx="1201552" cy="483814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Подробнее</a:t>
            </a:r>
            <a:endParaRPr lang="ru-RU" sz="1400" dirty="0"/>
          </a:p>
        </p:txBody>
      </p:sp>
      <p:sp>
        <p:nvSpPr>
          <p:cNvPr id="31" name="Багетная рамка 30"/>
          <p:cNvSpPr/>
          <p:nvPr/>
        </p:nvSpPr>
        <p:spPr>
          <a:xfrm>
            <a:off x="9280077" y="4691798"/>
            <a:ext cx="1201552" cy="483814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Подробнее</a:t>
            </a:r>
            <a:endParaRPr lang="ru-RU" sz="1400" dirty="0"/>
          </a:p>
        </p:txBody>
      </p:sp>
      <p:sp>
        <p:nvSpPr>
          <p:cNvPr id="32" name="Багетная рамка 31"/>
          <p:cNvSpPr/>
          <p:nvPr/>
        </p:nvSpPr>
        <p:spPr>
          <a:xfrm>
            <a:off x="7874004" y="4691798"/>
            <a:ext cx="1201552" cy="483814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Подробнее</a:t>
            </a:r>
            <a:endParaRPr lang="ru-RU" sz="1400" dirty="0"/>
          </a:p>
        </p:txBody>
      </p:sp>
      <p:sp>
        <p:nvSpPr>
          <p:cNvPr id="33" name="Багетная рамка 32"/>
          <p:cNvSpPr/>
          <p:nvPr/>
        </p:nvSpPr>
        <p:spPr>
          <a:xfrm>
            <a:off x="9280077" y="5836535"/>
            <a:ext cx="1201552" cy="483814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Подробнее</a:t>
            </a:r>
            <a:endParaRPr lang="ru-RU" sz="1400" dirty="0"/>
          </a:p>
        </p:txBody>
      </p:sp>
      <p:sp>
        <p:nvSpPr>
          <p:cNvPr id="34" name="Багетная рамка 33"/>
          <p:cNvSpPr/>
          <p:nvPr/>
        </p:nvSpPr>
        <p:spPr>
          <a:xfrm>
            <a:off x="7874004" y="5836535"/>
            <a:ext cx="1201552" cy="483814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Подробнее</a:t>
            </a:r>
            <a:endParaRPr lang="ru-RU" sz="1400" dirty="0"/>
          </a:p>
        </p:txBody>
      </p:sp>
      <p:sp>
        <p:nvSpPr>
          <p:cNvPr id="35" name="TextBox 34"/>
          <p:cNvSpPr txBox="1"/>
          <p:nvPr/>
        </p:nvSpPr>
        <p:spPr>
          <a:xfrm>
            <a:off x="183804" y="6415522"/>
            <a:ext cx="889175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*Формула расчета:</a:t>
            </a:r>
          </a:p>
          <a:p>
            <a:r>
              <a:rPr lang="pt-BR" b="1" dirty="0"/>
              <a:t>М_пк  = a + (b × 0,25) + ((c+d) × 0,1)</a:t>
            </a:r>
            <a:r>
              <a:rPr lang="pt-BR" dirty="0"/>
              <a:t> </a:t>
            </a:r>
            <a:endParaRPr lang="ru-RU" dirty="0" smtClean="0">
              <a:solidFill>
                <a:srgbClr val="00B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97814" y="791443"/>
            <a:ext cx="341548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Интерфейс проректора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2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927607"/>
              </p:ext>
            </p:extLst>
          </p:nvPr>
        </p:nvGraphicFramePr>
        <p:xfrm>
          <a:off x="341434" y="2500368"/>
          <a:ext cx="9910112" cy="49899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1953"/>
                <a:gridCol w="3484421"/>
                <a:gridCol w="1707589"/>
                <a:gridCol w="3746149"/>
              </a:tblGrid>
              <a:tr h="95544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№</a:t>
                      </a:r>
                      <a:r>
                        <a:rPr lang="ru-RU" sz="1800" baseline="0" dirty="0" smtClean="0"/>
                        <a:t> </a:t>
                      </a:r>
                    </a:p>
                    <a:p>
                      <a:pPr algn="ctr"/>
                      <a:r>
                        <a:rPr lang="ru-RU" sz="1800" baseline="0" dirty="0" smtClean="0"/>
                        <a:t>П</a:t>
                      </a:r>
                      <a:r>
                        <a:rPr lang="en-US" sz="1800" baseline="0" dirty="0" smtClean="0"/>
                        <a:t>/</a:t>
                      </a:r>
                      <a:r>
                        <a:rPr lang="ru-RU" sz="1800" baseline="0" dirty="0" smtClean="0"/>
                        <a:t>П</a:t>
                      </a:r>
                      <a:endParaRPr lang="ru-RU" sz="18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Направление подготовки</a:t>
                      </a:r>
                      <a:endParaRPr lang="ru-RU" sz="18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Значение БП</a:t>
                      </a:r>
                      <a:endParaRPr lang="ru-RU" sz="18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Просмотреть данные для направления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dirty="0" smtClean="0"/>
                        <a:t> подготовки по структурным подразделениям</a:t>
                      </a:r>
                      <a:endParaRPr lang="ru-RU" sz="1800" dirty="0"/>
                    </a:p>
                  </a:txBody>
                  <a:tcPr marL="81808" marR="81808" marT="51837" marB="51837"/>
                </a:tc>
              </a:tr>
              <a:tr h="67241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</a:t>
                      </a:r>
                      <a:endParaRPr lang="ru-RU" sz="18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/>
                        <a:t>Агрономия</a:t>
                      </a:r>
                      <a:endParaRPr lang="ru-RU" sz="18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40</a:t>
                      </a:r>
                      <a:endParaRPr lang="ru-RU" sz="18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1808" marR="81808" marT="51837" marB="51837"/>
                </a:tc>
              </a:tr>
              <a:tr h="67241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</a:t>
                      </a:r>
                      <a:endParaRPr lang="ru-RU" sz="18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/>
                        <a:t>Биология</a:t>
                      </a:r>
                      <a:endParaRPr lang="ru-RU" sz="18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60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1808" marR="81808" marT="51837" marB="51837"/>
                </a:tc>
              </a:tr>
              <a:tr h="67241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</a:t>
                      </a:r>
                      <a:endParaRPr lang="ru-RU" sz="18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/>
                        <a:t>Ветеринарная медицина</a:t>
                      </a:r>
                      <a:endParaRPr lang="ru-RU" sz="18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80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1808" marR="81808" marT="51837" marB="51837"/>
                </a:tc>
              </a:tr>
              <a:tr h="67241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4</a:t>
                      </a:r>
                      <a:endParaRPr lang="ru-RU" sz="18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/>
                        <a:t>География</a:t>
                      </a:r>
                      <a:endParaRPr lang="ru-RU" sz="18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20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1808" marR="81808" marT="51837" marB="51837"/>
                </a:tc>
              </a:tr>
              <a:tr h="67241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5</a:t>
                      </a:r>
                      <a:endParaRPr lang="ru-RU" sz="18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/>
                        <a:t>Химия</a:t>
                      </a:r>
                      <a:endParaRPr lang="ru-RU" sz="18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50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1808" marR="81808" marT="51837" marB="51837"/>
                </a:tc>
              </a:tr>
              <a:tr h="67241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6</a:t>
                      </a:r>
                      <a:endParaRPr lang="ru-RU" sz="18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/>
                        <a:t>Экономика</a:t>
                      </a:r>
                      <a:endParaRPr lang="ru-RU" sz="18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150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 marL="81808" marR="81808" marT="51837" marB="51837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1808" marR="81808" marT="51837" marB="51837"/>
                </a:tc>
              </a:tr>
            </a:tbl>
          </a:graphicData>
        </a:graphic>
      </p:graphicFrame>
      <p:sp>
        <p:nvSpPr>
          <p:cNvPr id="5" name="Багетная рамка 4"/>
          <p:cNvSpPr/>
          <p:nvPr/>
        </p:nvSpPr>
        <p:spPr>
          <a:xfrm>
            <a:off x="7356912" y="3474715"/>
            <a:ext cx="2274258" cy="483814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Подробнее</a:t>
            </a:r>
            <a:endParaRPr lang="ru-RU" dirty="0"/>
          </a:p>
        </p:txBody>
      </p:sp>
      <p:sp>
        <p:nvSpPr>
          <p:cNvPr id="6" name="Багетная рамка 5"/>
          <p:cNvSpPr/>
          <p:nvPr/>
        </p:nvSpPr>
        <p:spPr>
          <a:xfrm>
            <a:off x="7329642" y="4809522"/>
            <a:ext cx="2274258" cy="483814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Подробнее</a:t>
            </a:r>
            <a:endParaRPr lang="ru-RU" dirty="0"/>
          </a:p>
        </p:txBody>
      </p:sp>
      <p:sp>
        <p:nvSpPr>
          <p:cNvPr id="7" name="Багетная рамка 6"/>
          <p:cNvSpPr/>
          <p:nvPr/>
        </p:nvSpPr>
        <p:spPr>
          <a:xfrm>
            <a:off x="7329642" y="5517963"/>
            <a:ext cx="2274258" cy="483814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Подробнее</a:t>
            </a:r>
            <a:endParaRPr lang="ru-RU" dirty="0"/>
          </a:p>
        </p:txBody>
      </p:sp>
      <p:sp>
        <p:nvSpPr>
          <p:cNvPr id="8" name="Багетная рамка 7"/>
          <p:cNvSpPr/>
          <p:nvPr/>
        </p:nvSpPr>
        <p:spPr>
          <a:xfrm>
            <a:off x="7329642" y="6209125"/>
            <a:ext cx="2274258" cy="483814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Подробнее</a:t>
            </a:r>
            <a:endParaRPr lang="ru-RU" dirty="0"/>
          </a:p>
        </p:txBody>
      </p:sp>
      <p:sp>
        <p:nvSpPr>
          <p:cNvPr id="9" name="Багетная рамка 8"/>
          <p:cNvSpPr/>
          <p:nvPr/>
        </p:nvSpPr>
        <p:spPr>
          <a:xfrm>
            <a:off x="7356912" y="6886793"/>
            <a:ext cx="2274258" cy="483814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Подробнее</a:t>
            </a:r>
            <a:endParaRPr lang="ru-RU" dirty="0"/>
          </a:p>
        </p:txBody>
      </p:sp>
      <p:sp>
        <p:nvSpPr>
          <p:cNvPr id="10" name="Багетная рамка 9"/>
          <p:cNvSpPr/>
          <p:nvPr/>
        </p:nvSpPr>
        <p:spPr>
          <a:xfrm>
            <a:off x="7356912" y="4183156"/>
            <a:ext cx="2274258" cy="483814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Подробнее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72692" y="1223491"/>
            <a:ext cx="98084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Значение базового </a:t>
            </a:r>
            <a:r>
              <a:rPr lang="ru-RU" b="1" dirty="0"/>
              <a:t>показателя в разрезе направлений </a:t>
            </a:r>
            <a:r>
              <a:rPr lang="ru-RU" b="1" dirty="0" smtClean="0"/>
              <a:t>подготовки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Численность </a:t>
            </a:r>
            <a:r>
              <a:rPr lang="ru-RU" b="1" dirty="0">
                <a:solidFill>
                  <a:srgbClr val="FF0000"/>
                </a:solidFill>
              </a:rPr>
              <a:t>студентов - </a:t>
            </a:r>
            <a:r>
              <a:rPr lang="ru-RU" b="1" dirty="0" smtClean="0">
                <a:solidFill>
                  <a:srgbClr val="FF0000"/>
                </a:solidFill>
              </a:rPr>
              <a:t>очников, </a:t>
            </a:r>
            <a:r>
              <a:rPr lang="ru-RU" b="1" dirty="0">
                <a:solidFill>
                  <a:srgbClr val="FF0000"/>
                </a:solidFill>
              </a:rPr>
              <a:t>обучающихся по программам </a:t>
            </a:r>
            <a:r>
              <a:rPr lang="ru-RU" b="1" dirty="0" smtClean="0">
                <a:solidFill>
                  <a:srgbClr val="FF0000"/>
                </a:solidFill>
              </a:rPr>
              <a:t>магистратуры.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Всего по КФУ: 1000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" y="16147"/>
            <a:ext cx="10918449" cy="59318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197814" y="791443"/>
            <a:ext cx="341548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Интерфейс проректора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1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" descr="C:\Users\Рема\YandexDisk\Скриншоты\2015-03-26 13-30-32 Выбор отчёта - ИАС «КФУ-мониторинг» - Google Chrom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38" y="2299367"/>
            <a:ext cx="10435723" cy="2736304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272256" y="1049277"/>
            <a:ext cx="1013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РАЗВИТИЯ КФУ на 2015-2024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" name="Группа 54"/>
          <p:cNvGrpSpPr/>
          <p:nvPr/>
        </p:nvGrpSpPr>
        <p:grpSpPr>
          <a:xfrm>
            <a:off x="2916903" y="1609606"/>
            <a:ext cx="1564869" cy="244417"/>
            <a:chOff x="2994529" y="1754187"/>
            <a:chExt cx="1564869" cy="244417"/>
          </a:xfrm>
        </p:grpSpPr>
        <p:sp>
          <p:nvSpPr>
            <p:cNvPr id="42" name="Прямоугольник 55"/>
            <p:cNvSpPr/>
            <p:nvPr/>
          </p:nvSpPr>
          <p:spPr>
            <a:xfrm>
              <a:off x="2994529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Овал 56"/>
            <p:cNvSpPr/>
            <p:nvPr/>
          </p:nvSpPr>
          <p:spPr>
            <a:xfrm>
              <a:off x="4314981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57"/>
          <p:cNvGrpSpPr/>
          <p:nvPr/>
        </p:nvGrpSpPr>
        <p:grpSpPr>
          <a:xfrm>
            <a:off x="8044656" y="1601787"/>
            <a:ext cx="1585412" cy="244417"/>
            <a:chOff x="4448464" y="1754187"/>
            <a:chExt cx="1585412" cy="244417"/>
          </a:xfrm>
          <a:solidFill>
            <a:srgbClr val="EA874B"/>
          </a:solidFill>
        </p:grpSpPr>
        <p:sp>
          <p:nvSpPr>
            <p:cNvPr id="45" name="Прямоугольник 58"/>
            <p:cNvSpPr/>
            <p:nvPr/>
          </p:nvSpPr>
          <p:spPr>
            <a:xfrm>
              <a:off x="4448464" y="1845736"/>
              <a:ext cx="1531496" cy="45719"/>
            </a:xfrm>
            <a:prstGeom prst="rect">
              <a:avLst/>
            </a:prstGeom>
            <a:grpFill/>
            <a:ln>
              <a:solidFill>
                <a:srgbClr val="EA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59"/>
            <p:cNvSpPr/>
            <p:nvPr/>
          </p:nvSpPr>
          <p:spPr>
            <a:xfrm>
              <a:off x="5789459" y="1754187"/>
              <a:ext cx="244417" cy="244417"/>
            </a:xfrm>
            <a:prstGeom prst="ellipse">
              <a:avLst/>
            </a:prstGeom>
            <a:grpFill/>
            <a:ln>
              <a:solidFill>
                <a:srgbClr val="EA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61"/>
          <p:cNvGrpSpPr/>
          <p:nvPr/>
        </p:nvGrpSpPr>
        <p:grpSpPr>
          <a:xfrm>
            <a:off x="4615656" y="1601787"/>
            <a:ext cx="1585412" cy="244417"/>
            <a:chOff x="5922942" y="1754187"/>
            <a:chExt cx="1585412" cy="244417"/>
          </a:xfrm>
        </p:grpSpPr>
        <p:sp>
          <p:nvSpPr>
            <p:cNvPr id="48" name="Прямоугольник 62"/>
            <p:cNvSpPr/>
            <p:nvPr/>
          </p:nvSpPr>
          <p:spPr>
            <a:xfrm>
              <a:off x="592294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Овал 71"/>
            <p:cNvSpPr/>
            <p:nvPr/>
          </p:nvSpPr>
          <p:spPr>
            <a:xfrm>
              <a:off x="726393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72"/>
          <p:cNvGrpSpPr/>
          <p:nvPr/>
        </p:nvGrpSpPr>
        <p:grpSpPr>
          <a:xfrm>
            <a:off x="6292056" y="1601787"/>
            <a:ext cx="1585412" cy="244417"/>
            <a:chOff x="7741772" y="1754187"/>
            <a:chExt cx="1585412" cy="244417"/>
          </a:xfrm>
        </p:grpSpPr>
        <p:sp>
          <p:nvSpPr>
            <p:cNvPr id="51" name="Прямоугольник 73"/>
            <p:cNvSpPr/>
            <p:nvPr/>
          </p:nvSpPr>
          <p:spPr>
            <a:xfrm>
              <a:off x="774177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Овал 74"/>
            <p:cNvSpPr/>
            <p:nvPr/>
          </p:nvSpPr>
          <p:spPr>
            <a:xfrm>
              <a:off x="908276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80"/>
          <p:cNvGrpSpPr/>
          <p:nvPr/>
        </p:nvGrpSpPr>
        <p:grpSpPr>
          <a:xfrm>
            <a:off x="1186656" y="1609606"/>
            <a:ext cx="1585412" cy="244417"/>
            <a:chOff x="1500197" y="1754187"/>
            <a:chExt cx="1585412" cy="244417"/>
          </a:xfrm>
          <a:solidFill>
            <a:schemeClr val="bg1">
              <a:lumMod val="85000"/>
            </a:schemeClr>
          </a:solidFill>
        </p:grpSpPr>
        <p:sp>
          <p:nvSpPr>
            <p:cNvPr id="54" name="Прямоугольник 81"/>
            <p:cNvSpPr/>
            <p:nvPr/>
          </p:nvSpPr>
          <p:spPr>
            <a:xfrm>
              <a:off x="1500197" y="1845736"/>
              <a:ext cx="1531496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Овал 82"/>
            <p:cNvSpPr/>
            <p:nvPr/>
          </p:nvSpPr>
          <p:spPr>
            <a:xfrm>
              <a:off x="2841192" y="1754187"/>
              <a:ext cx="244417" cy="2444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6" name="Прямоугольник 38"/>
          <p:cNvSpPr/>
          <p:nvPr/>
        </p:nvSpPr>
        <p:spPr>
          <a:xfrm>
            <a:off x="1186656" y="1742253"/>
            <a:ext cx="12987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факты</a:t>
            </a:r>
            <a:endParaRPr lang="ru-RU" sz="1000" b="1" dirty="0"/>
          </a:p>
        </p:txBody>
      </p:sp>
      <p:sp>
        <p:nvSpPr>
          <p:cNvPr id="57" name="Прямоугольник 39"/>
          <p:cNvSpPr/>
          <p:nvPr/>
        </p:nvSpPr>
        <p:spPr>
          <a:xfrm>
            <a:off x="2916903" y="1742253"/>
            <a:ext cx="858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 и задачи</a:t>
            </a:r>
            <a:endParaRPr lang="ru-RU" sz="1000" dirty="0"/>
          </a:p>
        </p:txBody>
      </p:sp>
      <p:sp>
        <p:nvSpPr>
          <p:cNvPr id="58" name="Прямоугольник 41"/>
          <p:cNvSpPr/>
          <p:nvPr/>
        </p:nvSpPr>
        <p:spPr>
          <a:xfrm>
            <a:off x="4601083" y="1742938"/>
            <a:ext cx="1303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Механизм реализации</a:t>
            </a:r>
            <a:endParaRPr lang="ru-RU" sz="1000" dirty="0"/>
          </a:p>
        </p:txBody>
      </p:sp>
      <p:sp>
        <p:nvSpPr>
          <p:cNvPr id="59" name="Прямоугольник 43"/>
          <p:cNvSpPr/>
          <p:nvPr/>
        </p:nvSpPr>
        <p:spPr>
          <a:xfrm>
            <a:off x="8053147" y="1742938"/>
            <a:ext cx="1826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Первоочередные мероприятия</a:t>
            </a:r>
            <a:endParaRPr lang="ru-RU" sz="10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291335" y="77787"/>
            <a:ext cx="4089261" cy="70019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ru-RU" altLang="zh-CN" sz="65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ФЕДЕРАЛЬНОЕ ГОСУДАРСТВЕННОЕ ОБРАЗОВАТЕЛЬНОЕ УЧРЕЖДЕНИЕ ВЫСШЕГО ОБРАЗОВАНИЯ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«Крымский федеральный университет имени  В.И. Вернадского»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ФГАОУ ВО «КФУ им. В.И. Вернадского»</a:t>
            </a:r>
            <a:endParaRPr lang="ru-RU" altLang="zh-CN" sz="105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800"/>
              </a:lnSpc>
              <a:tabLst/>
            </a:pPr>
            <a:endParaRPr lang="ru-RU" altLang="zh-CN" sz="65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1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1" y="0"/>
            <a:ext cx="1262855" cy="95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" name="Прямоугольник 51"/>
          <p:cNvSpPr/>
          <p:nvPr/>
        </p:nvSpPr>
        <p:spPr>
          <a:xfrm>
            <a:off x="6286587" y="1735077"/>
            <a:ext cx="1692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Сдерживающие</a:t>
            </a:r>
          </a:p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факторы</a:t>
            </a:r>
            <a:endParaRPr lang="ru-RU" sz="1000" dirty="0"/>
          </a:p>
        </p:txBody>
      </p:sp>
      <p:sp>
        <p:nvSpPr>
          <p:cNvPr id="30" name="Rectangle 94"/>
          <p:cNvSpPr/>
          <p:nvPr/>
        </p:nvSpPr>
        <p:spPr>
          <a:xfrm>
            <a:off x="5318918" y="440054"/>
            <a:ext cx="5451475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79A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Информационно-аналитическая система</a:t>
            </a:r>
          </a:p>
          <a:p>
            <a:pPr algn="ctr"/>
            <a:r>
              <a:rPr lang="ru-RU" sz="2800" b="1" dirty="0">
                <a:solidFill>
                  <a:srgbClr val="0079A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«КФУ-Мониторинг»</a:t>
            </a:r>
          </a:p>
        </p:txBody>
      </p:sp>
      <p:sp>
        <p:nvSpPr>
          <p:cNvPr id="28" name="Заголовок 1"/>
          <p:cNvSpPr>
            <a:spLocks noGrp="1"/>
          </p:cNvSpPr>
          <p:nvPr>
            <p:ph type="title"/>
          </p:nvPr>
        </p:nvSpPr>
        <p:spPr>
          <a:xfrm>
            <a:off x="385970" y="3527043"/>
            <a:ext cx="82296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28804" y="3384643"/>
            <a:ext cx="10393543" cy="45476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756" tIns="53378" rIns="106756" bIns="53378" rtlCol="0" anchor="ctr"/>
          <a:lstStyle/>
          <a:p>
            <a:pPr algn="ctr"/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316578" y="3421799"/>
            <a:ext cx="10209370" cy="6617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106756" tIns="53378" rIns="106756" bIns="53378" rtlCol="0">
            <a:spAutoFit/>
          </a:bodyPr>
          <a:lstStyle/>
          <a:p>
            <a:pPr algn="ctr"/>
            <a:r>
              <a:rPr lang="ru-RU" dirty="0" smtClean="0">
                <a:solidFill>
                  <a:schemeClr val="dk1"/>
                </a:solidFill>
              </a:rPr>
              <a:t>V.1 Общее количество студентов, обучающихся в Университете по очной форме обучения</a:t>
            </a:r>
          </a:p>
          <a:p>
            <a:pPr algn="ctr"/>
            <a:endParaRPr lang="ru-RU" dirty="0"/>
          </a:p>
        </p:txBody>
      </p:sp>
      <p:sp>
        <p:nvSpPr>
          <p:cNvPr id="40" name="TextBox 39"/>
          <p:cNvSpPr txBox="1"/>
          <p:nvPr/>
        </p:nvSpPr>
        <p:spPr>
          <a:xfrm>
            <a:off x="3707776" y="2913330"/>
            <a:ext cx="341548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Интерфейс проректора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" name="Таблица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0448189"/>
              </p:ext>
            </p:extLst>
          </p:nvPr>
        </p:nvGraphicFramePr>
        <p:xfrm>
          <a:off x="325522" y="3865199"/>
          <a:ext cx="10153129" cy="392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5788"/>
                <a:gridCol w="5772964"/>
                <a:gridCol w="1656184"/>
                <a:gridCol w="1728193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</a:t>
                      </a:r>
                      <a:r>
                        <a:rPr lang="ru-RU" baseline="0" dirty="0" smtClean="0"/>
                        <a:t> П</a:t>
                      </a:r>
                      <a:r>
                        <a:rPr lang="en-US" baseline="0" dirty="0" smtClean="0"/>
                        <a:t>/</a:t>
                      </a:r>
                      <a:r>
                        <a:rPr lang="ru-RU" baseline="0" dirty="0" smtClean="0"/>
                        <a:t>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 структурного подразделения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Значение показателя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Данные по факультетам</a:t>
                      </a:r>
                      <a:endParaRPr lang="ru-RU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Таврическая академия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5 %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Академия биоресурсов и природопользования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3%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803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Медицинская академия им. С.И.Георгиевского</a:t>
                      </a:r>
                    </a:p>
                    <a:p>
                      <a:pPr algn="l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803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Гуманитарно-педагогическая академия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200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Севастопольский экономико-гуманитарный институт</a:t>
                      </a:r>
                    </a:p>
                    <a:p>
                      <a:pPr algn="l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200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Академия строительства и архитектуры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3%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4" name="Багетная рамка 43"/>
          <p:cNvSpPr/>
          <p:nvPr/>
        </p:nvSpPr>
        <p:spPr>
          <a:xfrm>
            <a:off x="8939376" y="4616811"/>
            <a:ext cx="1402080" cy="426720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Увидеть</a:t>
            </a:r>
            <a:endParaRPr lang="ru-RU" dirty="0"/>
          </a:p>
        </p:txBody>
      </p:sp>
      <p:sp>
        <p:nvSpPr>
          <p:cNvPr id="47" name="Багетная рамка 46"/>
          <p:cNvSpPr/>
          <p:nvPr/>
        </p:nvSpPr>
        <p:spPr>
          <a:xfrm>
            <a:off x="8948320" y="5139839"/>
            <a:ext cx="1402080" cy="426720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Увидеть</a:t>
            </a:r>
            <a:endParaRPr lang="ru-RU" dirty="0"/>
          </a:p>
        </p:txBody>
      </p:sp>
      <p:sp>
        <p:nvSpPr>
          <p:cNvPr id="50" name="Багетная рамка 49"/>
          <p:cNvSpPr/>
          <p:nvPr/>
        </p:nvSpPr>
        <p:spPr>
          <a:xfrm>
            <a:off x="8950716" y="5753173"/>
            <a:ext cx="1402080" cy="426720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Увидеть</a:t>
            </a:r>
            <a:endParaRPr lang="ru-RU" dirty="0"/>
          </a:p>
        </p:txBody>
      </p:sp>
      <p:sp>
        <p:nvSpPr>
          <p:cNvPr id="53" name="Багетная рамка 52"/>
          <p:cNvSpPr/>
          <p:nvPr/>
        </p:nvSpPr>
        <p:spPr>
          <a:xfrm>
            <a:off x="8966482" y="6338181"/>
            <a:ext cx="1402080" cy="426720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Увидеть</a:t>
            </a:r>
            <a:endParaRPr lang="ru-RU" dirty="0"/>
          </a:p>
        </p:txBody>
      </p:sp>
      <p:sp>
        <p:nvSpPr>
          <p:cNvPr id="64" name="Багетная рамка 63"/>
          <p:cNvSpPr/>
          <p:nvPr/>
        </p:nvSpPr>
        <p:spPr>
          <a:xfrm>
            <a:off x="8982248" y="6851181"/>
            <a:ext cx="1402080" cy="426720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Увидеть</a:t>
            </a:r>
            <a:endParaRPr lang="ru-RU" dirty="0"/>
          </a:p>
        </p:txBody>
      </p:sp>
      <p:sp>
        <p:nvSpPr>
          <p:cNvPr id="65" name="Багетная рамка 64"/>
          <p:cNvSpPr/>
          <p:nvPr/>
        </p:nvSpPr>
        <p:spPr>
          <a:xfrm>
            <a:off x="8982248" y="7412957"/>
            <a:ext cx="1402080" cy="426720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Увидеть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340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510" y="530201"/>
            <a:ext cx="9572692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85AA8"/>
                </a:solidFill>
              </a:rPr>
              <a:t>Миссия, стратегическая цель и задачи Университета</a:t>
            </a:r>
            <a:endParaRPr lang="ru-RU" b="1" dirty="0">
              <a:solidFill>
                <a:srgbClr val="785AA8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30399"/>
            <a:ext cx="9997316" cy="5429288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 smtClean="0"/>
              <a:t>Миссия</a:t>
            </a:r>
            <a:r>
              <a:rPr lang="ru-RU" dirty="0" smtClean="0"/>
              <a:t> Крымского федерального университета имени В.И. Вернадского – подготовка высококвалифицированных кадров и консолидация интеллектуальных ресурсов для решения задач устойчивого развития Республики Крым.</a:t>
            </a:r>
          </a:p>
          <a:p>
            <a:r>
              <a:rPr lang="ru-RU" b="1" i="1" dirty="0" smtClean="0"/>
              <a:t>Стратегическая цель </a:t>
            </a:r>
            <a:r>
              <a:rPr lang="ru-RU" dirty="0" smtClean="0"/>
              <a:t>– использование ресурсов и научно-образовательного потенциала Университета для формирования в Республике Крым единой системы непрерывного образования, интегрированной в общероссийское научно-образовательное пространство и способной решать практические задачи развития региона в стратегическом партнерстве с органами власти регионального и федерального уровней, академическим и </a:t>
            </a:r>
            <a:r>
              <a:rPr lang="ru-RU" dirty="0" err="1" smtClean="0"/>
              <a:t>бизнес-сообществами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72256" y="1049277"/>
            <a:ext cx="1013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РАЗВИТИЯ КФУ на 2015-2024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8" name="Пятиугольник 57"/>
          <p:cNvSpPr/>
          <p:nvPr/>
        </p:nvSpPr>
        <p:spPr>
          <a:xfrm>
            <a:off x="3701255" y="3631694"/>
            <a:ext cx="6781801" cy="788458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dirty="0" smtClean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3" name="Пятиугольник 62"/>
          <p:cNvSpPr/>
          <p:nvPr/>
        </p:nvSpPr>
        <p:spPr>
          <a:xfrm>
            <a:off x="3701255" y="4481649"/>
            <a:ext cx="6781801" cy="1066800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dirty="0" smtClean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0" name="Пятиугольник 69"/>
          <p:cNvSpPr/>
          <p:nvPr/>
        </p:nvSpPr>
        <p:spPr>
          <a:xfrm>
            <a:off x="3472656" y="3588275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Пятиугольник 70"/>
          <p:cNvSpPr/>
          <p:nvPr/>
        </p:nvSpPr>
        <p:spPr>
          <a:xfrm>
            <a:off x="3472656" y="4446393"/>
            <a:ext cx="523355" cy="1102056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348456" y="2545494"/>
            <a:ext cx="2630441" cy="427893"/>
          </a:xfrm>
          <a:prstGeom prst="roundRect">
            <a:avLst/>
          </a:prstGeom>
          <a:solidFill>
            <a:srgbClr val="59A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Первоочередные мероприятия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" name="Группа 58"/>
          <p:cNvGrpSpPr/>
          <p:nvPr/>
        </p:nvGrpSpPr>
        <p:grpSpPr>
          <a:xfrm>
            <a:off x="4602125" y="1609606"/>
            <a:ext cx="1585412" cy="244417"/>
            <a:chOff x="4448464" y="1754187"/>
            <a:chExt cx="1585412" cy="244417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4448464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5789459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61"/>
          <p:cNvGrpSpPr/>
          <p:nvPr/>
        </p:nvGrpSpPr>
        <p:grpSpPr>
          <a:xfrm>
            <a:off x="2939256" y="1601787"/>
            <a:ext cx="1585412" cy="244417"/>
            <a:chOff x="5922942" y="1754187"/>
            <a:chExt cx="1585412" cy="244417"/>
          </a:xfrm>
        </p:grpSpPr>
        <p:sp>
          <p:nvSpPr>
            <p:cNvPr id="64" name="Прямоугольник 63"/>
            <p:cNvSpPr/>
            <p:nvPr/>
          </p:nvSpPr>
          <p:spPr>
            <a:xfrm>
              <a:off x="592294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726393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65"/>
          <p:cNvGrpSpPr/>
          <p:nvPr/>
        </p:nvGrpSpPr>
        <p:grpSpPr>
          <a:xfrm>
            <a:off x="6368256" y="1601787"/>
            <a:ext cx="1585412" cy="244417"/>
            <a:chOff x="7741772" y="1754187"/>
            <a:chExt cx="1585412" cy="244417"/>
          </a:xfrm>
        </p:grpSpPr>
        <p:sp>
          <p:nvSpPr>
            <p:cNvPr id="67" name="Прямоугольник 66"/>
            <p:cNvSpPr/>
            <p:nvPr/>
          </p:nvSpPr>
          <p:spPr>
            <a:xfrm>
              <a:off x="774177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Овал 72"/>
            <p:cNvSpPr/>
            <p:nvPr/>
          </p:nvSpPr>
          <p:spPr>
            <a:xfrm>
              <a:off x="908276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78"/>
          <p:cNvGrpSpPr/>
          <p:nvPr/>
        </p:nvGrpSpPr>
        <p:grpSpPr>
          <a:xfrm>
            <a:off x="1186656" y="1609606"/>
            <a:ext cx="1585412" cy="244417"/>
            <a:chOff x="1500197" y="1754187"/>
            <a:chExt cx="1585412" cy="244417"/>
          </a:xfrm>
          <a:solidFill>
            <a:schemeClr val="bg1">
              <a:lumMod val="85000"/>
            </a:schemeClr>
          </a:solidFill>
        </p:grpSpPr>
        <p:sp>
          <p:nvSpPr>
            <p:cNvPr id="80" name="Прямоугольник 79"/>
            <p:cNvSpPr/>
            <p:nvPr/>
          </p:nvSpPr>
          <p:spPr>
            <a:xfrm>
              <a:off x="1500197" y="1845736"/>
              <a:ext cx="1531496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2841192" y="1754187"/>
              <a:ext cx="244417" cy="2444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82"/>
          <p:cNvGrpSpPr/>
          <p:nvPr/>
        </p:nvGrpSpPr>
        <p:grpSpPr>
          <a:xfrm>
            <a:off x="8079987" y="1601787"/>
            <a:ext cx="1564869" cy="244417"/>
            <a:chOff x="2994529" y="1754187"/>
            <a:chExt cx="1564869" cy="244417"/>
          </a:xfrm>
          <a:solidFill>
            <a:srgbClr val="59A7C1"/>
          </a:solidFill>
        </p:grpSpPr>
        <p:sp>
          <p:nvSpPr>
            <p:cNvPr id="84" name="Прямоугольник 83"/>
            <p:cNvSpPr/>
            <p:nvPr/>
          </p:nvSpPr>
          <p:spPr>
            <a:xfrm>
              <a:off x="2994529" y="1845736"/>
              <a:ext cx="1531496" cy="45719"/>
            </a:xfrm>
            <a:prstGeom prst="rect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4314981" y="1754187"/>
              <a:ext cx="244417" cy="244417"/>
            </a:xfrm>
            <a:prstGeom prst="ellipse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2291335" y="77787"/>
            <a:ext cx="4089261" cy="70019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ru-RU" altLang="zh-CN" sz="65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ФЕДЕРАЛЬНОЕ ГОСУДАРСТВЕННОЕ ОБРАЗОВАТЕЛЬНОЕ УЧРЕЖДЕНИЕ ВЫСШЕГО ОБРАЗОВАНИЯ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«Крымский федеральный университет имени  В.И. Вернадского»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ФГАОУ ВО «КФУ им. В.И. Вернадского»</a:t>
            </a:r>
            <a:endParaRPr lang="ru-RU" altLang="zh-CN" sz="105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800"/>
              </a:lnSpc>
              <a:tabLst/>
            </a:pPr>
            <a:endParaRPr lang="ru-RU" altLang="zh-CN" sz="65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186656" y="1742253"/>
            <a:ext cx="12987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факты</a:t>
            </a:r>
            <a:endParaRPr lang="ru-RU" sz="1000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916903" y="1742253"/>
            <a:ext cx="858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 и задачи</a:t>
            </a:r>
            <a:endParaRPr lang="ru-RU" sz="10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4601083" y="1742938"/>
            <a:ext cx="1303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Механизм реализации</a:t>
            </a:r>
            <a:endParaRPr lang="ru-RU" sz="10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8053147" y="1742938"/>
            <a:ext cx="1826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Первоочередные мероприятия</a:t>
            </a:r>
            <a:endParaRPr lang="ru-RU" sz="10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6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1" y="0"/>
            <a:ext cx="1262855" cy="95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Прямоугольник 42"/>
          <p:cNvSpPr/>
          <p:nvPr/>
        </p:nvSpPr>
        <p:spPr>
          <a:xfrm>
            <a:off x="4158456" y="4627726"/>
            <a:ext cx="58824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ru-RU" dirty="0" smtClean="0">
                <a:solidFill>
                  <a:srgbClr val="4F81B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Провести </a:t>
            </a:r>
            <a:r>
              <a:rPr lang="ru-RU" altLang="ru-RU" dirty="0" smtClean="0">
                <a:solidFill>
                  <a:srgbClr val="4F81B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общественное обсуждение </a:t>
            </a:r>
          </a:p>
          <a:p>
            <a:pPr algn="ctr"/>
            <a:r>
              <a:rPr lang="ru-RU" altLang="ru-RU" dirty="0" smtClean="0">
                <a:solidFill>
                  <a:srgbClr val="4F81B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Дорожной карты </a:t>
            </a:r>
            <a:r>
              <a:rPr lang="ru-RU" altLang="ru-RU" dirty="0">
                <a:solidFill>
                  <a:srgbClr val="4F81B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КФУ до </a:t>
            </a:r>
            <a:r>
              <a:rPr lang="en-US" altLang="ru-RU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ru-RU" altLang="ru-RU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 апреля 2015 г</a:t>
            </a:r>
            <a:r>
              <a:rPr lang="ru-RU" altLang="ru-RU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ru-RU" altLang="ru-RU" dirty="0" smtClean="0">
                <a:solidFill>
                  <a:srgbClr val="4F81B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altLang="ru-RU" dirty="0" smtClean="0">
                <a:solidFill>
                  <a:srgbClr val="4F81B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после чего утвердить на Ученом Совете</a:t>
            </a:r>
            <a:r>
              <a:rPr lang="ru-RU" dirty="0" smtClean="0"/>
              <a:t> </a:t>
            </a:r>
            <a:r>
              <a:rPr lang="ru-RU" altLang="ru-RU" dirty="0" smtClean="0">
                <a:solidFill>
                  <a:srgbClr val="4F81B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 </a:t>
            </a:r>
            <a:r>
              <a:rPr lang="ru-RU" altLang="ru-RU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</a:t>
            </a:r>
            <a:r>
              <a:rPr lang="ru-RU" altLang="ru-RU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мая 2015 г.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4082256" y="3718586"/>
            <a:ext cx="5867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ru-RU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Разработать </a:t>
            </a:r>
            <a:r>
              <a:rPr lang="ru-RU" altLang="ru-RU" dirty="0" smtClean="0">
                <a:solidFill>
                  <a:srgbClr val="4F81B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расширенн</a:t>
            </a:r>
            <a:r>
              <a:rPr lang="ru-RU" altLang="ru-RU" dirty="0" smtClean="0">
                <a:solidFill>
                  <a:srgbClr val="4F81B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ую</a:t>
            </a:r>
            <a:r>
              <a:rPr lang="ru-RU" altLang="ru-RU" dirty="0" smtClean="0">
                <a:solidFill>
                  <a:srgbClr val="4F81B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Программу Развития </a:t>
            </a:r>
            <a:r>
              <a:rPr lang="ru-RU" altLang="ru-RU" dirty="0" smtClean="0">
                <a:solidFill>
                  <a:srgbClr val="4F81B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</a:p>
          <a:p>
            <a:pPr lvl="0" algn="ctr"/>
            <a:r>
              <a:rPr lang="ru-RU" altLang="ru-RU" dirty="0" smtClean="0">
                <a:solidFill>
                  <a:srgbClr val="4F81B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Дорожную карту </a:t>
            </a:r>
            <a:r>
              <a:rPr lang="ru-RU" altLang="ru-RU" dirty="0" smtClean="0">
                <a:solidFill>
                  <a:srgbClr val="4F81B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КФУ до </a:t>
            </a:r>
            <a:r>
              <a:rPr lang="en-US" altLang="ru-RU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  <a:r>
              <a:rPr lang="ru-RU" altLang="ru-RU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апреля 2015 г. 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0" y="7707403"/>
            <a:ext cx="10907713" cy="2951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6286587" y="1735077"/>
            <a:ext cx="1692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Сдерживающие</a:t>
            </a:r>
          </a:p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факторы</a:t>
            </a:r>
            <a:endParaRPr lang="ru-RU" sz="1000" dirty="0"/>
          </a:p>
        </p:txBody>
      </p:sp>
      <p:sp>
        <p:nvSpPr>
          <p:cNvPr id="46" name="Пятиугольник 45"/>
          <p:cNvSpPr/>
          <p:nvPr/>
        </p:nvSpPr>
        <p:spPr>
          <a:xfrm>
            <a:off x="3701255" y="5652915"/>
            <a:ext cx="6781801" cy="788458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dirty="0" smtClean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7" name="Пятиугольник 46"/>
          <p:cNvSpPr/>
          <p:nvPr/>
        </p:nvSpPr>
        <p:spPr>
          <a:xfrm>
            <a:off x="3701255" y="6568716"/>
            <a:ext cx="6781801" cy="1066800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dirty="0" smtClean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2" name="Пятиугольник 51"/>
          <p:cNvSpPr/>
          <p:nvPr/>
        </p:nvSpPr>
        <p:spPr>
          <a:xfrm>
            <a:off x="3472656" y="5609496"/>
            <a:ext cx="523355" cy="848838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Пятиугольник 52"/>
          <p:cNvSpPr/>
          <p:nvPr/>
        </p:nvSpPr>
        <p:spPr>
          <a:xfrm>
            <a:off x="3472656" y="6533460"/>
            <a:ext cx="523355" cy="1102056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781907" y="6499633"/>
            <a:ext cx="62590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ru-RU" dirty="0" smtClean="0">
                <a:solidFill>
                  <a:srgbClr val="4F81B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Провести </a:t>
            </a:r>
            <a:r>
              <a:rPr lang="ru-RU" altLang="ru-RU" dirty="0" smtClean="0">
                <a:solidFill>
                  <a:srgbClr val="4F81B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общественное обсуждение </a:t>
            </a:r>
          </a:p>
          <a:p>
            <a:pPr lvl="0" algn="ctr"/>
            <a:r>
              <a:rPr lang="ru-RU" altLang="ru-RU" dirty="0" smtClean="0">
                <a:solidFill>
                  <a:srgbClr val="4F81B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Дорожных карт структурных </a:t>
            </a:r>
            <a:r>
              <a:rPr lang="ru-RU" altLang="ru-RU" dirty="0">
                <a:solidFill>
                  <a:srgbClr val="4F81B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подразделений, </a:t>
            </a:r>
            <a:r>
              <a:rPr lang="ru-RU" altLang="ru-RU" dirty="0" smtClean="0">
                <a:solidFill>
                  <a:srgbClr val="4F81B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утвердить на Ученых Советах структурных подразделений </a:t>
            </a:r>
            <a:r>
              <a:rPr lang="ru-RU" altLang="ru-RU" dirty="0">
                <a:solidFill>
                  <a:srgbClr val="4F81B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 </a:t>
            </a:r>
            <a:r>
              <a:rPr lang="ru-RU" altLang="ru-RU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мая 2015 г</a:t>
            </a:r>
            <a:r>
              <a:rPr lang="ru-RU" altLang="ru-RU" dirty="0" smtClean="0">
                <a:solidFill>
                  <a:srgbClr val="4F81B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 Передать на рассмотрение Ученому совету КФУ</a:t>
            </a:r>
            <a:endParaRPr lang="ru-RU" altLang="ru-RU" dirty="0" smtClean="0">
              <a:solidFill>
                <a:srgbClr val="4F81BD">
                  <a:lumMod val="7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096534" y="5673737"/>
            <a:ext cx="5867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ru-RU" dirty="0" smtClean="0">
                <a:solidFill>
                  <a:srgbClr val="4F81B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Осуществить разработку</a:t>
            </a:r>
            <a:r>
              <a:rPr lang="en-US" altLang="ru-RU" dirty="0" smtClean="0">
                <a:solidFill>
                  <a:srgbClr val="4F81B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dirty="0" smtClean="0">
                <a:solidFill>
                  <a:srgbClr val="4F81B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Дорожной карты структурных подразделений</a:t>
            </a:r>
            <a:r>
              <a:rPr lang="en-US" altLang="ru-RU" dirty="0" smtClean="0">
                <a:solidFill>
                  <a:srgbClr val="4F81B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dirty="0" smtClean="0">
                <a:solidFill>
                  <a:srgbClr val="4F81B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 </a:t>
            </a:r>
            <a:r>
              <a:rPr lang="en-US" altLang="ru-RU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ru-RU" altLang="ru-RU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 апреля 2015 </a:t>
            </a:r>
            <a:r>
              <a:rPr lang="ru-RU" altLang="ru-RU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г.</a:t>
            </a:r>
          </a:p>
          <a:p>
            <a:pPr lvl="0" algn="ctr"/>
            <a:endParaRPr lang="ru-RU" altLang="ru-RU" dirty="0" smtClean="0">
              <a:solidFill>
                <a:srgbClr val="4F81BD">
                  <a:lumMod val="7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Пятиугольник 47"/>
          <p:cNvSpPr/>
          <p:nvPr/>
        </p:nvSpPr>
        <p:spPr>
          <a:xfrm>
            <a:off x="3699492" y="2222658"/>
            <a:ext cx="6781801" cy="589395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Разработать базовые нормативные документы, </a:t>
            </a:r>
          </a:p>
          <a:p>
            <a:pPr algn="ctr"/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осуществить тестирование ИАС «</a:t>
            </a:r>
            <a:r>
              <a:rPr lang="ru-RU" altLang="ru-RU" dirty="0" err="1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КФУ-Мониторинг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</p:txBody>
      </p:sp>
      <p:sp>
        <p:nvSpPr>
          <p:cNvPr id="49" name="Пятиугольник 48"/>
          <p:cNvSpPr/>
          <p:nvPr/>
        </p:nvSpPr>
        <p:spPr>
          <a:xfrm>
            <a:off x="3701255" y="2913329"/>
            <a:ext cx="6781801" cy="643544"/>
          </a:xfrm>
          <a:prstGeom prst="homePlate">
            <a:avLst/>
          </a:prstGeom>
          <a:noFill/>
          <a:ln w="22225">
            <a:solidFill>
              <a:srgbClr val="0079A8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dirty="0" smtClean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6" name="Пятиугольник 55"/>
          <p:cNvSpPr/>
          <p:nvPr/>
        </p:nvSpPr>
        <p:spPr>
          <a:xfrm>
            <a:off x="3453592" y="2222659"/>
            <a:ext cx="542419" cy="632814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Пятиугольник 56"/>
          <p:cNvSpPr/>
          <p:nvPr/>
        </p:nvSpPr>
        <p:spPr>
          <a:xfrm>
            <a:off x="3480027" y="2897562"/>
            <a:ext cx="558379" cy="686963"/>
          </a:xfrm>
          <a:prstGeom prst="homePlate">
            <a:avLst/>
          </a:prstGeom>
          <a:solidFill>
            <a:srgbClr val="EA874B"/>
          </a:solidFill>
          <a:ln w="22225">
            <a:noFill/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9A7C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3781906" y="2897563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Разработать положение “О порядке реализации </a:t>
            </a:r>
          </a:p>
          <a:p>
            <a:pPr algn="ctr"/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Программы развития в КФУ ” </a:t>
            </a:r>
            <a:r>
              <a:rPr lang="ru-RU" altLang="ru-RU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 </a:t>
            </a:r>
            <a:r>
              <a:rPr lang="en-US" altLang="ru-RU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  <a:r>
              <a:rPr lang="ru-RU" altLang="ru-RU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апреля 2015 г. </a:t>
            </a:r>
          </a:p>
        </p:txBody>
      </p:sp>
    </p:spTree>
    <p:extLst>
      <p:ext uri="{BB962C8B-B14F-4D97-AF65-F5344CB8AC3E}">
        <p14:creationId xmlns:p14="http://schemas.microsoft.com/office/powerpoint/2010/main" val="159931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7510990"/>
            <a:ext cx="10907713" cy="2951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" name="Заголовок 2"/>
          <p:cNvSpPr>
            <a:spLocks noGrp="1"/>
          </p:cNvSpPr>
          <p:nvPr>
            <p:ph type="title"/>
          </p:nvPr>
        </p:nvSpPr>
        <p:spPr>
          <a:xfrm>
            <a:off x="500856" y="306387"/>
            <a:ext cx="9982200" cy="1135738"/>
          </a:xfrm>
        </p:spPr>
        <p:txBody>
          <a:bodyPr rtlCol="0">
            <a:noAutofit/>
          </a:bodyPr>
          <a:lstStyle/>
          <a:p>
            <a:pPr algn="r">
              <a:defRPr/>
            </a:pPr>
            <a:r>
              <a:rPr lang="ru-RU" sz="3700" b="1" dirty="0" smtClean="0">
                <a:solidFill>
                  <a:srgbClr val="0070C0"/>
                </a:solidFill>
                <a:latin typeface="+mn-lt"/>
              </a:rPr>
              <a:t>Принципы реализации </a:t>
            </a:r>
            <a:br>
              <a:rPr lang="ru-RU" sz="3700" b="1" dirty="0" smtClean="0">
                <a:solidFill>
                  <a:srgbClr val="0070C0"/>
                </a:solidFill>
                <a:latin typeface="+mn-lt"/>
              </a:rPr>
            </a:br>
            <a:r>
              <a:rPr lang="ru-RU" sz="3700" b="1" dirty="0" smtClean="0">
                <a:solidFill>
                  <a:srgbClr val="0070C0"/>
                </a:solidFill>
                <a:latin typeface="+mn-lt"/>
              </a:rPr>
              <a:t>Программы развития</a:t>
            </a:r>
          </a:p>
        </p:txBody>
      </p:sp>
      <p:sp>
        <p:nvSpPr>
          <p:cNvPr id="34824" name="TextBox 24"/>
          <p:cNvSpPr txBox="1">
            <a:spLocks noChangeArrowheads="1"/>
          </p:cNvSpPr>
          <p:nvPr/>
        </p:nvSpPr>
        <p:spPr bwMode="auto">
          <a:xfrm>
            <a:off x="6977856" y="4705074"/>
            <a:ext cx="3437066" cy="215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756" tIns="53378" rIns="106756" bIns="53378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900" b="1" dirty="0" smtClean="0">
                <a:solidFill>
                  <a:srgbClr val="0150A7"/>
                </a:solidFill>
                <a:ea typeface="Calibri" pitchFamily="34" charset="0"/>
                <a:cs typeface="Calibri" pitchFamily="34" charset="0"/>
              </a:rPr>
              <a:t>Необходимо взаимодействие  подразделений</a:t>
            </a:r>
            <a:r>
              <a:rPr lang="en-US" altLang="ru-RU" sz="1900" dirty="0" smtClean="0">
                <a:solidFill>
                  <a:srgbClr val="0150A7"/>
                </a:solidFill>
                <a:ea typeface="Calibri" pitchFamily="34" charset="0"/>
                <a:cs typeface="Calibri" pitchFamily="34" charset="0"/>
              </a:rPr>
              <a:t>,</a:t>
            </a:r>
            <a:r>
              <a:rPr lang="ru-RU" altLang="ru-RU" sz="1900" dirty="0" smtClean="0">
                <a:solidFill>
                  <a:srgbClr val="0150A7"/>
                </a:solidFill>
                <a:ea typeface="Calibri" pitchFamily="34" charset="0"/>
                <a:cs typeface="Calibri" pitchFamily="34" charset="0"/>
              </a:rPr>
              <a:t> реализующих и обеспечивающих реализацию мероприятий Программы развития, а также </a:t>
            </a:r>
            <a:r>
              <a:rPr lang="ru-RU" altLang="ru-RU" sz="1900" b="1" dirty="0" smtClean="0">
                <a:solidFill>
                  <a:srgbClr val="0150A7"/>
                </a:solidFill>
                <a:ea typeface="Calibri" pitchFamily="34" charset="0"/>
                <a:cs typeface="Calibri" pitchFamily="34" charset="0"/>
              </a:rPr>
              <a:t>понимание ими общих целей и собственных задач </a:t>
            </a:r>
            <a:endParaRPr lang="ru-RU" altLang="ru-RU" sz="1900" dirty="0">
              <a:solidFill>
                <a:srgbClr val="0150A7"/>
              </a:solidFill>
              <a:ea typeface="Calibri" pitchFamily="34" charset="0"/>
              <a:cs typeface="Calibri" pitchFamily="34" charset="0"/>
            </a:endParaRPr>
          </a:p>
        </p:txBody>
      </p:sp>
      <p:pic>
        <p:nvPicPr>
          <p:cNvPr id="34827" name="Изображение 2" descr="i4-e40485b42df2f4edde969074ea4077c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256" y="3042515"/>
            <a:ext cx="1775593" cy="137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33" name="TextBox 36"/>
          <p:cNvSpPr txBox="1">
            <a:spLocks noChangeArrowheads="1"/>
          </p:cNvSpPr>
          <p:nvPr/>
        </p:nvSpPr>
        <p:spPr bwMode="auto">
          <a:xfrm>
            <a:off x="3548856" y="3961558"/>
            <a:ext cx="3779470" cy="1277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6756" tIns="53378" rIns="106756" bIns="53378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900" dirty="0" smtClean="0">
                <a:solidFill>
                  <a:srgbClr val="0150A7"/>
                </a:solidFill>
                <a:ea typeface="Calibri" pitchFamily="34" charset="0"/>
                <a:cs typeface="Calibri" pitchFamily="34" charset="0"/>
              </a:rPr>
              <a:t>Реализация Программы развития должна </a:t>
            </a:r>
            <a:r>
              <a:rPr lang="ru-RU" altLang="ru-RU" sz="1900" b="1" dirty="0" smtClean="0">
                <a:solidFill>
                  <a:srgbClr val="0150A7"/>
                </a:solidFill>
                <a:ea typeface="Calibri" pitchFamily="34" charset="0"/>
                <a:cs typeface="Calibri" pitchFamily="34" charset="0"/>
              </a:rPr>
              <a:t>вписываться и дополнять </a:t>
            </a:r>
            <a:r>
              <a:rPr lang="ru-RU" altLang="ru-RU" sz="1900" dirty="0" smtClean="0">
                <a:solidFill>
                  <a:srgbClr val="0150A7"/>
                </a:solidFill>
                <a:ea typeface="Calibri" pitchFamily="34" charset="0"/>
                <a:cs typeface="Calibri" pitchFamily="34" charset="0"/>
              </a:rPr>
              <a:t>процессы существующих подразделений</a:t>
            </a:r>
            <a:endParaRPr lang="ru-RU" altLang="ru-RU" sz="1900" dirty="0">
              <a:solidFill>
                <a:srgbClr val="0150A7"/>
              </a:solidFill>
              <a:ea typeface="Calibri" pitchFamily="34" charset="0"/>
              <a:cs typeface="Calibri" pitchFamily="34" charset="0"/>
            </a:endParaRPr>
          </a:p>
        </p:txBody>
      </p:sp>
      <p:sp>
        <p:nvSpPr>
          <p:cNvPr id="34834" name="TextBox 37"/>
          <p:cNvSpPr txBox="1">
            <a:spLocks noChangeArrowheads="1"/>
          </p:cNvSpPr>
          <p:nvPr/>
        </p:nvSpPr>
        <p:spPr bwMode="auto">
          <a:xfrm>
            <a:off x="0" y="3976968"/>
            <a:ext cx="3735206" cy="98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6756" tIns="53378" rIns="106756" bIns="53378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900" dirty="0" smtClean="0">
                <a:solidFill>
                  <a:srgbClr val="0150A7"/>
                </a:solidFill>
                <a:ea typeface="Calibri" pitchFamily="34" charset="0"/>
                <a:cs typeface="Calibri" pitchFamily="34" charset="0"/>
              </a:rPr>
              <a:t>Программа развития должна быть </a:t>
            </a:r>
            <a:r>
              <a:rPr lang="ru-RU" altLang="ru-RU" sz="1900" b="1" dirty="0" smtClean="0">
                <a:solidFill>
                  <a:srgbClr val="0150A7"/>
                </a:solidFill>
                <a:ea typeface="Calibri" pitchFamily="34" charset="0"/>
                <a:cs typeface="Calibri" pitchFamily="34" charset="0"/>
              </a:rPr>
              <a:t>понятна </a:t>
            </a:r>
            <a:r>
              <a:rPr lang="ru-RU" altLang="ru-RU" sz="1900" dirty="0" smtClean="0">
                <a:solidFill>
                  <a:srgbClr val="0150A7"/>
                </a:solidFill>
                <a:ea typeface="Calibri" pitchFamily="34" charset="0"/>
                <a:cs typeface="Calibri" pitchFamily="34" charset="0"/>
              </a:rPr>
              <a:t>каждому сотруднику</a:t>
            </a:r>
            <a:endParaRPr lang="ru-RU" altLang="ru-RU" sz="1900" dirty="0">
              <a:solidFill>
                <a:srgbClr val="0150A7"/>
              </a:solidFill>
              <a:ea typeface="Calibri" pitchFamily="34" charset="0"/>
              <a:cs typeface="Calibri" pitchFamily="34" charset="0"/>
            </a:endParaRPr>
          </a:p>
        </p:txBody>
      </p:sp>
      <p:pic>
        <p:nvPicPr>
          <p:cNvPr id="24" name="Изображение 15" descr="other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256" y="2361358"/>
            <a:ext cx="1460250" cy="1142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Изображение 2" descr="services-accelerator-icon-growthbubble.png"/>
          <p:cNvPicPr>
            <a:picLocks noChangeAspect="1"/>
          </p:cNvPicPr>
          <p:nvPr/>
        </p:nvPicPr>
        <p:blipFill>
          <a:blip r:embed="rId5" cstate="print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856" y="1751758"/>
            <a:ext cx="2233323" cy="226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Изображение 13" descr="partners_money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856" y="5048838"/>
            <a:ext cx="1030173" cy="903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22"/>
          <p:cNvSpPr txBox="1">
            <a:spLocks noChangeArrowheads="1"/>
          </p:cNvSpPr>
          <p:nvPr/>
        </p:nvSpPr>
        <p:spPr bwMode="auto">
          <a:xfrm>
            <a:off x="1567656" y="6039438"/>
            <a:ext cx="5105400" cy="1277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6756" tIns="53378" rIns="106756" bIns="53378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900" dirty="0" smtClean="0">
                <a:solidFill>
                  <a:srgbClr val="0150A7"/>
                </a:solidFill>
                <a:ea typeface="Calibri" pitchFamily="34" charset="0"/>
                <a:cs typeface="Calibri" pitchFamily="34" charset="0"/>
              </a:rPr>
              <a:t>Программа развития  должна стать  </a:t>
            </a:r>
            <a:r>
              <a:rPr lang="ru-RU" altLang="ru-RU" sz="1900" b="1" dirty="0" smtClean="0">
                <a:solidFill>
                  <a:srgbClr val="0150A7"/>
                </a:solidFill>
                <a:ea typeface="Calibri" pitchFamily="34" charset="0"/>
                <a:cs typeface="Calibri" pitchFamily="34" charset="0"/>
              </a:rPr>
              <a:t>дополнительным источником финансирования </a:t>
            </a:r>
            <a:r>
              <a:rPr lang="ru-RU" altLang="ru-RU" sz="1900" dirty="0" smtClean="0">
                <a:solidFill>
                  <a:srgbClr val="0150A7"/>
                </a:solidFill>
                <a:ea typeface="Calibri" pitchFamily="34" charset="0"/>
                <a:cs typeface="Calibri" pitchFamily="34" charset="0"/>
              </a:rPr>
              <a:t>для развития  университета и достижения стратегических целей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91335" y="77787"/>
            <a:ext cx="4089261" cy="70019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ru-RU" altLang="zh-CN" sz="65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ФЕДЕРАЛЬНОЕ ГОСУДАРСТВЕННОЕ ОБРАЗОВАТЕЛЬНОЕ УЧРЕЖДЕНИЕ ВЫСШЕГО ОБРАЗОВАНИЯ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«Крымский федеральный университет имени  В.И. Вернадского»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ФГАОУ ВО «КФУ им. В.И. Вернадского»</a:t>
            </a:r>
            <a:endParaRPr lang="ru-RU" altLang="zh-CN" sz="105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800"/>
              </a:lnSpc>
              <a:tabLst/>
            </a:pPr>
            <a:endParaRPr lang="ru-RU" altLang="zh-CN" sz="65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90601" y="0"/>
            <a:ext cx="1262855" cy="95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54"/>
          <p:cNvGrpSpPr/>
          <p:nvPr/>
        </p:nvGrpSpPr>
        <p:grpSpPr>
          <a:xfrm>
            <a:off x="2916903" y="1609606"/>
            <a:ext cx="1564869" cy="244417"/>
            <a:chOff x="2994529" y="1754187"/>
            <a:chExt cx="1564869" cy="244417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2994529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4314981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57"/>
          <p:cNvGrpSpPr/>
          <p:nvPr/>
        </p:nvGrpSpPr>
        <p:grpSpPr>
          <a:xfrm>
            <a:off x="8044656" y="1601787"/>
            <a:ext cx="1585412" cy="244417"/>
            <a:chOff x="4448464" y="1754187"/>
            <a:chExt cx="1585412" cy="244417"/>
          </a:xfrm>
          <a:solidFill>
            <a:srgbClr val="EA874B"/>
          </a:solidFill>
        </p:grpSpPr>
        <p:sp>
          <p:nvSpPr>
            <p:cNvPr id="19" name="Прямоугольник 18"/>
            <p:cNvSpPr/>
            <p:nvPr/>
          </p:nvSpPr>
          <p:spPr>
            <a:xfrm>
              <a:off x="4448464" y="1845736"/>
              <a:ext cx="1531496" cy="45719"/>
            </a:xfrm>
            <a:prstGeom prst="rect">
              <a:avLst/>
            </a:prstGeom>
            <a:grpFill/>
            <a:ln>
              <a:solidFill>
                <a:srgbClr val="EA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5789459" y="1754187"/>
              <a:ext cx="244417" cy="244417"/>
            </a:xfrm>
            <a:prstGeom prst="ellipse">
              <a:avLst/>
            </a:prstGeom>
            <a:grpFill/>
            <a:ln>
              <a:solidFill>
                <a:srgbClr val="EA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61"/>
          <p:cNvGrpSpPr/>
          <p:nvPr/>
        </p:nvGrpSpPr>
        <p:grpSpPr>
          <a:xfrm>
            <a:off x="4615656" y="1601787"/>
            <a:ext cx="1585412" cy="244417"/>
            <a:chOff x="5922942" y="1754187"/>
            <a:chExt cx="1585412" cy="244417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592294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726393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72"/>
          <p:cNvGrpSpPr/>
          <p:nvPr/>
        </p:nvGrpSpPr>
        <p:grpSpPr>
          <a:xfrm>
            <a:off x="6292056" y="1601787"/>
            <a:ext cx="1585412" cy="244417"/>
            <a:chOff x="7741772" y="1754187"/>
            <a:chExt cx="1585412" cy="244417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774177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908276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80"/>
          <p:cNvGrpSpPr/>
          <p:nvPr/>
        </p:nvGrpSpPr>
        <p:grpSpPr>
          <a:xfrm>
            <a:off x="1186656" y="1609606"/>
            <a:ext cx="1585412" cy="244417"/>
            <a:chOff x="1500197" y="1754187"/>
            <a:chExt cx="1585412" cy="244417"/>
          </a:xfrm>
          <a:solidFill>
            <a:schemeClr val="bg1">
              <a:lumMod val="85000"/>
            </a:schemeClr>
          </a:solidFill>
        </p:grpSpPr>
        <p:sp>
          <p:nvSpPr>
            <p:cNvPr id="30" name="Прямоугольник 29"/>
            <p:cNvSpPr/>
            <p:nvPr/>
          </p:nvSpPr>
          <p:spPr>
            <a:xfrm>
              <a:off x="1500197" y="1845736"/>
              <a:ext cx="1531496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2841192" y="1754187"/>
              <a:ext cx="244417" cy="2444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2" name="Прямоугольник 31"/>
          <p:cNvSpPr/>
          <p:nvPr/>
        </p:nvSpPr>
        <p:spPr>
          <a:xfrm>
            <a:off x="1186656" y="1742253"/>
            <a:ext cx="12987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факты</a:t>
            </a:r>
            <a:endParaRPr lang="ru-RU" sz="1000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2916903" y="1742253"/>
            <a:ext cx="858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 и задачи</a:t>
            </a:r>
            <a:endParaRPr lang="ru-RU" sz="10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4601083" y="1742938"/>
            <a:ext cx="1303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Механизм реализации</a:t>
            </a:r>
            <a:endParaRPr lang="ru-RU" sz="10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8053147" y="1742938"/>
            <a:ext cx="1826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Первоочередные мероприятия</a:t>
            </a:r>
            <a:endParaRPr lang="ru-RU" sz="10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286587" y="1735077"/>
            <a:ext cx="1692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Сдерживающие</a:t>
            </a:r>
          </a:p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факторы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7962686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72256" y="1049277"/>
            <a:ext cx="1013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РАЗВИТИЯ КФУ на 2015-2024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911719" y="2583277"/>
            <a:ext cx="6055668" cy="427893"/>
          </a:xfrm>
          <a:prstGeom prst="roundRect">
            <a:avLst/>
          </a:prstGeom>
          <a:solidFill>
            <a:srgbClr val="EA87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</a:t>
            </a:r>
            <a:r>
              <a:rPr lang="ru-RU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развития 2015-2024</a:t>
            </a:r>
            <a:endParaRPr lang="ru-RU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345233" y="2583278"/>
            <a:ext cx="2630441" cy="427893"/>
          </a:xfrm>
          <a:prstGeom prst="roundRect">
            <a:avLst/>
          </a:prstGeom>
          <a:solidFill>
            <a:srgbClr val="59A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Образование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3911718" y="3056543"/>
            <a:ext cx="6055669" cy="450244"/>
          </a:xfrm>
          <a:prstGeom prst="roundRect">
            <a:avLst/>
          </a:prstGeom>
          <a:noFill/>
          <a:ln w="15875">
            <a:solidFill>
              <a:srgbClr val="EA874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EA874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Модернизация</a:t>
            </a:r>
            <a:r>
              <a:rPr lang="ru-RU" sz="1600" b="1" u="sng" dirty="0" smtClean="0"/>
              <a:t> </a:t>
            </a:r>
            <a:r>
              <a:rPr lang="ru-RU" sz="1600" b="1" dirty="0" smtClean="0">
                <a:solidFill>
                  <a:srgbClr val="EA874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образовательной</a:t>
            </a:r>
            <a:r>
              <a:rPr lang="ru-RU" sz="1600" b="1" u="sng" dirty="0" smtClean="0"/>
              <a:t> </a:t>
            </a:r>
            <a:r>
              <a:rPr lang="ru-RU" sz="1600" b="1" dirty="0" smtClean="0">
                <a:solidFill>
                  <a:srgbClr val="EA874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деятельности</a:t>
            </a:r>
            <a:endParaRPr lang="ru-RU" sz="1600" b="1" dirty="0">
              <a:solidFill>
                <a:srgbClr val="EA874B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352813" y="3146524"/>
            <a:ext cx="2630441" cy="4278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Наука и инновации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341264" y="3674081"/>
            <a:ext cx="2630441" cy="4278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Кадровый потенциал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352812" y="4221894"/>
            <a:ext cx="2630441" cy="427893"/>
          </a:xfrm>
          <a:prstGeom prst="roundRect">
            <a:avLst>
              <a:gd name="adj" fmla="val 19041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Инфраструктура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" name="Группа 43"/>
          <p:cNvGrpSpPr/>
          <p:nvPr/>
        </p:nvGrpSpPr>
        <p:grpSpPr>
          <a:xfrm>
            <a:off x="1186656" y="1609606"/>
            <a:ext cx="1585412" cy="244417"/>
            <a:chOff x="1500197" y="1754187"/>
            <a:chExt cx="1585412" cy="244417"/>
          </a:xfrm>
          <a:solidFill>
            <a:schemeClr val="bg1">
              <a:lumMod val="85000"/>
            </a:schemeClr>
          </a:solidFill>
        </p:grpSpPr>
        <p:sp>
          <p:nvSpPr>
            <p:cNvPr id="45" name="Прямоугольник 44"/>
            <p:cNvSpPr/>
            <p:nvPr/>
          </p:nvSpPr>
          <p:spPr>
            <a:xfrm>
              <a:off x="1500197" y="1845736"/>
              <a:ext cx="1531496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2841192" y="1754187"/>
              <a:ext cx="244417" cy="2444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46"/>
          <p:cNvGrpSpPr/>
          <p:nvPr/>
        </p:nvGrpSpPr>
        <p:grpSpPr>
          <a:xfrm>
            <a:off x="2916903" y="1609606"/>
            <a:ext cx="1564869" cy="244417"/>
            <a:chOff x="2994529" y="1754187"/>
            <a:chExt cx="1564869" cy="244417"/>
          </a:xfrm>
          <a:solidFill>
            <a:srgbClr val="59A7C1"/>
          </a:solidFill>
        </p:grpSpPr>
        <p:sp>
          <p:nvSpPr>
            <p:cNvPr id="48" name="Прямоугольник 47"/>
            <p:cNvSpPr/>
            <p:nvPr/>
          </p:nvSpPr>
          <p:spPr>
            <a:xfrm>
              <a:off x="2994529" y="1845736"/>
              <a:ext cx="1531496" cy="45719"/>
            </a:xfrm>
            <a:prstGeom prst="rect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4314981" y="1754187"/>
              <a:ext cx="244417" cy="244417"/>
            </a:xfrm>
            <a:prstGeom prst="ellipse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51"/>
          <p:cNvGrpSpPr/>
          <p:nvPr/>
        </p:nvGrpSpPr>
        <p:grpSpPr>
          <a:xfrm>
            <a:off x="4602125" y="1609606"/>
            <a:ext cx="1585412" cy="244417"/>
            <a:chOff x="4448464" y="1754187"/>
            <a:chExt cx="1585412" cy="244417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4448464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5789459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7"/>
          <p:cNvGrpSpPr/>
          <p:nvPr/>
        </p:nvGrpSpPr>
        <p:grpSpPr>
          <a:xfrm>
            <a:off x="6290569" y="1610291"/>
            <a:ext cx="1585412" cy="244417"/>
            <a:chOff x="5922942" y="1754187"/>
            <a:chExt cx="1585412" cy="244417"/>
          </a:xfrm>
        </p:grpSpPr>
        <p:sp>
          <p:nvSpPr>
            <p:cNvPr id="59" name="Прямоугольник 58"/>
            <p:cNvSpPr/>
            <p:nvPr/>
          </p:nvSpPr>
          <p:spPr>
            <a:xfrm>
              <a:off x="592294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726393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60"/>
          <p:cNvGrpSpPr/>
          <p:nvPr/>
        </p:nvGrpSpPr>
        <p:grpSpPr>
          <a:xfrm>
            <a:off x="8053147" y="1611136"/>
            <a:ext cx="1585412" cy="244417"/>
            <a:chOff x="7741772" y="1754187"/>
            <a:chExt cx="1585412" cy="244417"/>
          </a:xfrm>
        </p:grpSpPr>
        <p:sp>
          <p:nvSpPr>
            <p:cNvPr id="62" name="Прямоугольник 61"/>
            <p:cNvSpPr/>
            <p:nvPr/>
          </p:nvSpPr>
          <p:spPr>
            <a:xfrm>
              <a:off x="774177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Овал 62"/>
            <p:cNvSpPr/>
            <p:nvPr/>
          </p:nvSpPr>
          <p:spPr>
            <a:xfrm>
              <a:off x="908276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1186656" y="1742253"/>
            <a:ext cx="12987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факты</a:t>
            </a:r>
            <a:endParaRPr lang="ru-RU" sz="1000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2916903" y="1742253"/>
            <a:ext cx="858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 и задачи</a:t>
            </a:r>
            <a:endParaRPr lang="ru-RU" sz="10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4601083" y="1742938"/>
            <a:ext cx="1303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Механизм реализации</a:t>
            </a:r>
            <a:endParaRPr lang="ru-RU" sz="1000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8053147" y="1742938"/>
            <a:ext cx="1826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Первоочередные мероприятия</a:t>
            </a:r>
            <a:endParaRPr lang="ru-RU" sz="10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71" name="Таблица 70"/>
          <p:cNvGraphicFramePr>
            <a:graphicFrameLocks noGrp="1"/>
          </p:cNvGraphicFramePr>
          <p:nvPr/>
        </p:nvGraphicFramePr>
        <p:xfrm>
          <a:off x="3929856" y="3735387"/>
          <a:ext cx="6019800" cy="366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3000"/>
                <a:gridCol w="228600"/>
                <a:gridCol w="838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Мероприятия</a:t>
                      </a:r>
                      <a:endParaRPr lang="ru-RU" sz="14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Сроки</a:t>
                      </a:r>
                      <a:endParaRPr lang="ru-RU" sz="14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I.I. Создание новых конкурентоспособных образовательных программ, в том числе для системы дополнительного образования и по заказу предприятий реального сектора экономики</a:t>
                      </a:r>
                    </a:p>
                    <a:p>
                      <a:endParaRPr lang="ru-RU" sz="600" dirty="0" smtClean="0"/>
                    </a:p>
                    <a:p>
                      <a:r>
                        <a:rPr lang="ru-RU" sz="1400" dirty="0" smtClean="0"/>
                        <a:t>I.II. Внедрение в образовательный процесс современного учебного оборудования и современных образовательных технологий</a:t>
                      </a:r>
                    </a:p>
                    <a:p>
                      <a:endParaRPr lang="ru-RU" sz="600" dirty="0" smtClean="0"/>
                    </a:p>
                    <a:p>
                      <a:r>
                        <a:rPr lang="ru-RU" sz="1400" dirty="0" smtClean="0"/>
                        <a:t>I.III. Развитие современных форм профориентационной работы с целью привлечения талантливых абитуриентов</a:t>
                      </a:r>
                    </a:p>
                    <a:p>
                      <a:endParaRPr lang="ru-RU" sz="600" dirty="0" smtClean="0"/>
                    </a:p>
                    <a:p>
                      <a:r>
                        <a:rPr lang="ru-RU" sz="1400" dirty="0" smtClean="0"/>
                        <a:t>I.IV. Создание сетевых образовательных программ</a:t>
                      </a:r>
                    </a:p>
                    <a:p>
                      <a:endParaRPr lang="ru-RU" sz="600" dirty="0" smtClean="0"/>
                    </a:p>
                    <a:p>
                      <a:r>
                        <a:rPr lang="ru-RU" sz="1400" dirty="0" smtClean="0"/>
                        <a:t>I.V. Создание условий для реализации индивидуальных образовательных траекторий на базе современных систем управления учебным процессом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2015 – 2020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2015 – 2024</a:t>
                      </a:r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2015 – 2020</a:t>
                      </a:r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2015 – 2020</a:t>
                      </a:r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2018 – 2024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2" name="Скругленный прямоугольник 71"/>
          <p:cNvSpPr/>
          <p:nvPr/>
        </p:nvSpPr>
        <p:spPr>
          <a:xfrm>
            <a:off x="348456" y="4755294"/>
            <a:ext cx="2630441" cy="427893"/>
          </a:xfrm>
          <a:prstGeom prst="roundRect">
            <a:avLst>
              <a:gd name="adj" fmla="val 19041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Управление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291335" y="77787"/>
            <a:ext cx="4089261" cy="70019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ru-RU" altLang="zh-CN" sz="65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ФЕДЕРАЛЬНОЕ ГОСУДАРСТВЕННОЕ ОБРАЗОВАТЕЛЬНОЕ УЧРЕЖДЕНИЕ ВЫСШЕГО ОБРАЗОВАНИЯ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«Крымский федеральный университет имени  В.И. Вернадского»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ФГАОУ ВО «КФУ им. В.И. Вернадского»</a:t>
            </a:r>
            <a:endParaRPr lang="ru-RU" altLang="zh-CN" sz="105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800"/>
              </a:lnSpc>
              <a:tabLst/>
            </a:pPr>
            <a:endParaRPr lang="ru-RU" altLang="zh-CN" sz="65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5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1" y="0"/>
            <a:ext cx="1262855" cy="95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Прямоугольник 32"/>
          <p:cNvSpPr/>
          <p:nvPr/>
        </p:nvSpPr>
        <p:spPr>
          <a:xfrm>
            <a:off x="0" y="7510990"/>
            <a:ext cx="10907713" cy="2951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6286587" y="1735077"/>
            <a:ext cx="1692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Сдерживающие</a:t>
            </a:r>
          </a:p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факторы</a:t>
            </a:r>
            <a:endParaRPr lang="ru-RU" sz="1000" dirty="0"/>
          </a:p>
        </p:txBody>
      </p:sp>
      <p:pic>
        <p:nvPicPr>
          <p:cNvPr id="35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3262" y="0"/>
            <a:ext cx="1262855" cy="95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411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72256" y="1049277"/>
            <a:ext cx="1013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РАЗВИТИЯ КФУ на 2015-2024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911719" y="2583277"/>
            <a:ext cx="6055668" cy="427893"/>
          </a:xfrm>
          <a:prstGeom prst="roundRect">
            <a:avLst/>
          </a:prstGeom>
          <a:solidFill>
            <a:srgbClr val="EA87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</a:t>
            </a:r>
            <a:r>
              <a:rPr lang="ru-RU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развития 2015-2024</a:t>
            </a:r>
            <a:endParaRPr lang="ru-RU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345233" y="2583278"/>
            <a:ext cx="2630441" cy="4278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Образование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3911718" y="3056543"/>
            <a:ext cx="6055669" cy="450244"/>
          </a:xfrm>
          <a:prstGeom prst="roundRect">
            <a:avLst/>
          </a:prstGeom>
          <a:noFill/>
          <a:ln w="15875">
            <a:solidFill>
              <a:srgbClr val="EA874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EA874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Создание</a:t>
            </a:r>
            <a:r>
              <a:rPr lang="ru-RU" sz="1400" u="sng" dirty="0" smtClean="0"/>
              <a:t> </a:t>
            </a:r>
            <a:r>
              <a:rPr lang="ru-RU" sz="1400" b="1" dirty="0" smtClean="0">
                <a:solidFill>
                  <a:srgbClr val="EA874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современного</a:t>
            </a:r>
            <a:r>
              <a:rPr lang="ru-RU" sz="1400" u="sng" dirty="0" smtClean="0"/>
              <a:t> </a:t>
            </a:r>
            <a:r>
              <a:rPr lang="ru-RU" sz="1400" b="1" dirty="0" smtClean="0">
                <a:solidFill>
                  <a:srgbClr val="EA874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научно-исследовательского</a:t>
            </a:r>
            <a:r>
              <a:rPr lang="ru-RU" sz="1400" u="sng" dirty="0" smtClean="0"/>
              <a:t> и </a:t>
            </a:r>
            <a:r>
              <a:rPr lang="ru-RU" sz="1400" b="1" dirty="0" smtClean="0">
                <a:solidFill>
                  <a:srgbClr val="EA874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инновационного</a:t>
            </a:r>
            <a:r>
              <a:rPr lang="ru-RU" sz="1400" u="sng" dirty="0" smtClean="0"/>
              <a:t> </a:t>
            </a:r>
            <a:r>
              <a:rPr lang="ru-RU" sz="1400" b="1" dirty="0" smtClean="0">
                <a:solidFill>
                  <a:srgbClr val="EA874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комплекса</a:t>
            </a:r>
            <a:r>
              <a:rPr lang="ru-RU" sz="1400" u="sng" dirty="0" smtClean="0"/>
              <a:t> </a:t>
            </a:r>
            <a:endParaRPr lang="ru-RU" sz="1400" b="1" dirty="0">
              <a:solidFill>
                <a:srgbClr val="EA874B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352813" y="3146524"/>
            <a:ext cx="2630441" cy="427893"/>
          </a:xfrm>
          <a:prstGeom prst="roundRect">
            <a:avLst/>
          </a:prstGeom>
          <a:solidFill>
            <a:srgbClr val="59A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Наука и инновации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341264" y="3674081"/>
            <a:ext cx="2630441" cy="4278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Кадровый потенциал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352812" y="4221894"/>
            <a:ext cx="2630441" cy="427893"/>
          </a:xfrm>
          <a:prstGeom prst="roundRect">
            <a:avLst>
              <a:gd name="adj" fmla="val 19041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Инфраструктура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" name="Группа 43"/>
          <p:cNvGrpSpPr/>
          <p:nvPr/>
        </p:nvGrpSpPr>
        <p:grpSpPr>
          <a:xfrm>
            <a:off x="1186656" y="1609606"/>
            <a:ext cx="1585412" cy="244417"/>
            <a:chOff x="1500197" y="1754187"/>
            <a:chExt cx="1585412" cy="244417"/>
          </a:xfrm>
          <a:solidFill>
            <a:schemeClr val="bg1">
              <a:lumMod val="85000"/>
            </a:schemeClr>
          </a:solidFill>
        </p:grpSpPr>
        <p:sp>
          <p:nvSpPr>
            <p:cNvPr id="45" name="Прямоугольник 44"/>
            <p:cNvSpPr/>
            <p:nvPr/>
          </p:nvSpPr>
          <p:spPr>
            <a:xfrm>
              <a:off x="1500197" y="1845736"/>
              <a:ext cx="1531496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2841192" y="1754187"/>
              <a:ext cx="244417" cy="2444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46"/>
          <p:cNvGrpSpPr/>
          <p:nvPr/>
        </p:nvGrpSpPr>
        <p:grpSpPr>
          <a:xfrm>
            <a:off x="2916903" y="1609606"/>
            <a:ext cx="1564869" cy="244417"/>
            <a:chOff x="2994529" y="1754187"/>
            <a:chExt cx="1564869" cy="244417"/>
          </a:xfrm>
          <a:solidFill>
            <a:srgbClr val="59A7C1"/>
          </a:solidFill>
        </p:grpSpPr>
        <p:sp>
          <p:nvSpPr>
            <p:cNvPr id="48" name="Прямоугольник 47"/>
            <p:cNvSpPr/>
            <p:nvPr/>
          </p:nvSpPr>
          <p:spPr>
            <a:xfrm>
              <a:off x="2994529" y="1845736"/>
              <a:ext cx="1531496" cy="45719"/>
            </a:xfrm>
            <a:prstGeom prst="rect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4314981" y="1754187"/>
              <a:ext cx="244417" cy="244417"/>
            </a:xfrm>
            <a:prstGeom prst="ellipse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51"/>
          <p:cNvGrpSpPr/>
          <p:nvPr/>
        </p:nvGrpSpPr>
        <p:grpSpPr>
          <a:xfrm>
            <a:off x="4602125" y="1609606"/>
            <a:ext cx="1585412" cy="244417"/>
            <a:chOff x="4448464" y="1754187"/>
            <a:chExt cx="1585412" cy="244417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4448464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5789459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7"/>
          <p:cNvGrpSpPr/>
          <p:nvPr/>
        </p:nvGrpSpPr>
        <p:grpSpPr>
          <a:xfrm>
            <a:off x="6290569" y="1610291"/>
            <a:ext cx="1585412" cy="244417"/>
            <a:chOff x="5922942" y="1754187"/>
            <a:chExt cx="1585412" cy="244417"/>
          </a:xfrm>
        </p:grpSpPr>
        <p:sp>
          <p:nvSpPr>
            <p:cNvPr id="59" name="Прямоугольник 58"/>
            <p:cNvSpPr/>
            <p:nvPr/>
          </p:nvSpPr>
          <p:spPr>
            <a:xfrm>
              <a:off x="592294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726393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60"/>
          <p:cNvGrpSpPr/>
          <p:nvPr/>
        </p:nvGrpSpPr>
        <p:grpSpPr>
          <a:xfrm>
            <a:off x="8053147" y="1611136"/>
            <a:ext cx="1585412" cy="244417"/>
            <a:chOff x="7741772" y="1754187"/>
            <a:chExt cx="1585412" cy="244417"/>
          </a:xfrm>
        </p:grpSpPr>
        <p:sp>
          <p:nvSpPr>
            <p:cNvPr id="62" name="Прямоугольник 61"/>
            <p:cNvSpPr/>
            <p:nvPr/>
          </p:nvSpPr>
          <p:spPr>
            <a:xfrm>
              <a:off x="774177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Овал 62"/>
            <p:cNvSpPr/>
            <p:nvPr/>
          </p:nvSpPr>
          <p:spPr>
            <a:xfrm>
              <a:off x="908276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1186656" y="1742253"/>
            <a:ext cx="12987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факты</a:t>
            </a:r>
            <a:endParaRPr lang="ru-RU" sz="1000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2916903" y="1742253"/>
            <a:ext cx="858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 и задачи</a:t>
            </a:r>
            <a:endParaRPr lang="ru-RU" sz="10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4601083" y="1742938"/>
            <a:ext cx="1303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Механизм реализации</a:t>
            </a:r>
            <a:endParaRPr lang="ru-RU" sz="1000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8053147" y="1742938"/>
            <a:ext cx="1826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Первоочередные мероприятия</a:t>
            </a:r>
            <a:endParaRPr lang="ru-RU" sz="10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71" name="Таблица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0940042"/>
              </p:ext>
            </p:extLst>
          </p:nvPr>
        </p:nvGraphicFramePr>
        <p:xfrm>
          <a:off x="3929856" y="3735387"/>
          <a:ext cx="6019800" cy="334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3000"/>
                <a:gridCol w="228600"/>
                <a:gridCol w="838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Мероприятия</a:t>
                      </a:r>
                      <a:endParaRPr lang="ru-RU" sz="14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Сроки</a:t>
                      </a:r>
                      <a:endParaRPr lang="ru-RU" sz="14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II.I.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Интеграция научной и образовательной деятельности в рамках проведения исследований по приоритетным научным направлениям </a:t>
                      </a:r>
                    </a:p>
                    <a:p>
                      <a:endParaRPr lang="ru-RU" sz="500" dirty="0" smtClean="0"/>
                    </a:p>
                    <a:p>
                      <a:r>
                        <a:rPr lang="ru-RU" sz="1400" dirty="0" smtClean="0"/>
                        <a:t>II.II. Создание исследовательских лабораторий и центров мирового уровня, оснащенных современным оборудованием по приоритетным направлениям исследований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dirty="0" smtClean="0"/>
                    </a:p>
                    <a:p>
                      <a:r>
                        <a:rPr lang="ru-RU" sz="1400" dirty="0" smtClean="0"/>
                        <a:t>II.III. Формирование центров компетенций и экспертизы по направлениям, актуальным для устойчивого развития Республики Крым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dirty="0" smtClean="0"/>
                    </a:p>
                    <a:p>
                      <a:r>
                        <a:rPr lang="ru-RU" sz="1400" dirty="0" smtClean="0"/>
                        <a:t>II.IV. Развитие инновационной деятельности университета, в том числе в партнерстве с предприятиями и организациями реального сектора экономики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2015 – 2024</a:t>
                      </a:r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2015 – 2024</a:t>
                      </a:r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2015 – 2024</a:t>
                      </a:r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2015 - 2024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2" name="Скругленный прямоугольник 71"/>
          <p:cNvSpPr/>
          <p:nvPr/>
        </p:nvSpPr>
        <p:spPr>
          <a:xfrm>
            <a:off x="348456" y="4755294"/>
            <a:ext cx="2630441" cy="427893"/>
          </a:xfrm>
          <a:prstGeom prst="roundRect">
            <a:avLst>
              <a:gd name="adj" fmla="val 19041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Управление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291335" y="77787"/>
            <a:ext cx="4089261" cy="70019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ru-RU" altLang="zh-CN" sz="65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ФЕДЕРАЛЬНОЕ ГОСУДАРСТВЕННОЕ ОБРАЗОВАТЕЛЬНОЕ УЧРЕЖДЕНИЕ ВЫСШЕГО ОБРАЗОВАНИЯ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«Крымский федеральный университет имени  В.И. Вернадского»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ФГАОУ ВО «КФУ им. В.И. Вернадского»</a:t>
            </a:r>
            <a:endParaRPr lang="ru-RU" altLang="zh-CN" sz="105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800"/>
              </a:lnSpc>
              <a:tabLst/>
            </a:pPr>
            <a:endParaRPr lang="ru-RU" altLang="zh-CN" sz="65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3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1" y="0"/>
            <a:ext cx="1262855" cy="95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Прямоугольник 33"/>
          <p:cNvSpPr/>
          <p:nvPr/>
        </p:nvSpPr>
        <p:spPr>
          <a:xfrm>
            <a:off x="0" y="7510990"/>
            <a:ext cx="10907713" cy="2951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6286587" y="1735077"/>
            <a:ext cx="1692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Сдерживающие</a:t>
            </a:r>
          </a:p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факторы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43411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907713" cy="8047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AutoShape 34"/>
          <p:cNvSpPr>
            <a:spLocks noChangeArrowheads="1"/>
          </p:cNvSpPr>
          <p:nvPr/>
        </p:nvSpPr>
        <p:spPr bwMode="auto">
          <a:xfrm>
            <a:off x="4253251" y="5928876"/>
            <a:ext cx="2575432" cy="1470520"/>
          </a:xfrm>
          <a:prstGeom prst="flowChartAlternateProcess">
            <a:avLst/>
          </a:prstGeom>
          <a:solidFill>
            <a:srgbClr val="99CCFF">
              <a:alpha val="59999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106756" tIns="53378" rIns="106756" bIns="53378" anchor="ctr"/>
          <a:lstStyle/>
          <a:p>
            <a:endParaRPr lang="ru-RU"/>
          </a:p>
        </p:txBody>
      </p:sp>
      <p:sp>
        <p:nvSpPr>
          <p:cNvPr id="18436" name="Oval 11"/>
          <p:cNvSpPr>
            <a:spLocks noChangeArrowheads="1"/>
          </p:cNvSpPr>
          <p:nvPr/>
        </p:nvSpPr>
        <p:spPr bwMode="auto">
          <a:xfrm>
            <a:off x="3736271" y="3178626"/>
            <a:ext cx="3262845" cy="2152682"/>
          </a:xfrm>
          <a:prstGeom prst="ellipse">
            <a:avLst/>
          </a:prstGeom>
          <a:solidFill>
            <a:srgbClr val="9933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6756" tIns="53378" rIns="106756" bIns="53378" anchor="ctr"/>
          <a:lstStyle/>
          <a:p>
            <a:pPr algn="ctr"/>
            <a:r>
              <a:rPr lang="ru-RU">
                <a:solidFill>
                  <a:schemeClr val="bg1"/>
                </a:solidFill>
              </a:rPr>
              <a:t>КЛАСТЕРНАЯ </a:t>
            </a:r>
          </a:p>
          <a:p>
            <a:pPr algn="ctr"/>
            <a:r>
              <a:rPr lang="ru-RU">
                <a:solidFill>
                  <a:schemeClr val="bg1"/>
                </a:solidFill>
              </a:rPr>
              <a:t>СТРУКТУРА НАУЧНО-</a:t>
            </a:r>
          </a:p>
          <a:p>
            <a:pPr algn="ctr"/>
            <a:r>
              <a:rPr lang="ru-RU">
                <a:solidFill>
                  <a:schemeClr val="bg1"/>
                </a:solidFill>
              </a:rPr>
              <a:t>ОБРАЗОВАТЕЛЬНОГО И</a:t>
            </a:r>
          </a:p>
          <a:p>
            <a:pPr algn="ctr"/>
            <a:r>
              <a:rPr lang="ru-RU">
                <a:solidFill>
                  <a:schemeClr val="bg1"/>
                </a:solidFill>
              </a:rPr>
              <a:t>ИННОВАЦИОННОГО</a:t>
            </a:r>
          </a:p>
          <a:p>
            <a:pPr algn="ctr"/>
            <a:r>
              <a:rPr lang="ru-RU">
                <a:solidFill>
                  <a:schemeClr val="bg1"/>
                </a:solidFill>
              </a:rPr>
              <a:t>КОМПЛЕКСА КФУ</a:t>
            </a:r>
          </a:p>
        </p:txBody>
      </p:sp>
      <p:sp>
        <p:nvSpPr>
          <p:cNvPr id="18437" name="AutoShape 21"/>
          <p:cNvSpPr>
            <a:spLocks noChangeArrowheads="1"/>
          </p:cNvSpPr>
          <p:nvPr/>
        </p:nvSpPr>
        <p:spPr bwMode="auto">
          <a:xfrm rot="2038218">
            <a:off x="3478728" y="3178626"/>
            <a:ext cx="602197" cy="325783"/>
          </a:xfrm>
          <a:prstGeom prst="leftArrow">
            <a:avLst>
              <a:gd name="adj1" fmla="val 50000"/>
              <a:gd name="adj2" fmla="val 4392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106756" tIns="53378" rIns="106756" bIns="53378" anchor="ctr"/>
          <a:lstStyle/>
          <a:p>
            <a:endParaRPr lang="ru-RU"/>
          </a:p>
        </p:txBody>
      </p:sp>
      <p:sp>
        <p:nvSpPr>
          <p:cNvPr id="18438" name="AutoShape 22"/>
          <p:cNvSpPr>
            <a:spLocks noChangeArrowheads="1"/>
          </p:cNvSpPr>
          <p:nvPr/>
        </p:nvSpPr>
        <p:spPr bwMode="auto">
          <a:xfrm rot="8323223">
            <a:off x="6656357" y="3180427"/>
            <a:ext cx="602197" cy="325782"/>
          </a:xfrm>
          <a:prstGeom prst="leftArrow">
            <a:avLst>
              <a:gd name="adj1" fmla="val 50000"/>
              <a:gd name="adj2" fmla="val 4392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106756" tIns="53378" rIns="106756" bIns="53378" anchor="ctr"/>
          <a:lstStyle/>
          <a:p>
            <a:endParaRPr lang="ru-RU"/>
          </a:p>
        </p:txBody>
      </p:sp>
      <p:sp>
        <p:nvSpPr>
          <p:cNvPr id="18439" name="AutoShape 24"/>
          <p:cNvSpPr>
            <a:spLocks noChangeArrowheads="1"/>
          </p:cNvSpPr>
          <p:nvPr/>
        </p:nvSpPr>
        <p:spPr bwMode="auto">
          <a:xfrm rot="5400000">
            <a:off x="5122007" y="2844356"/>
            <a:ext cx="491373" cy="342760"/>
          </a:xfrm>
          <a:prstGeom prst="leftArrow">
            <a:avLst>
              <a:gd name="adj1" fmla="val 50000"/>
              <a:gd name="adj2" fmla="val 3770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106756" tIns="53378" rIns="106756" bIns="53378" anchor="ctr"/>
          <a:lstStyle/>
          <a:p>
            <a:endParaRPr lang="ru-RU"/>
          </a:p>
        </p:txBody>
      </p:sp>
      <p:sp>
        <p:nvSpPr>
          <p:cNvPr id="18440" name="Text Box 32"/>
          <p:cNvSpPr txBox="1">
            <a:spLocks noChangeArrowheads="1"/>
          </p:cNvSpPr>
          <p:nvPr/>
        </p:nvSpPr>
        <p:spPr bwMode="auto">
          <a:xfrm>
            <a:off x="4120692" y="6153865"/>
            <a:ext cx="2793208" cy="121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756" tIns="53378" rIns="106756" bIns="53378">
            <a:spAutoFit/>
          </a:bodyPr>
          <a:lstStyle/>
          <a:p>
            <a:pPr algn="ctr"/>
            <a:r>
              <a:rPr lang="ru-RU" b="1" dirty="0"/>
              <a:t>кластер гуманитарных, этнокультурных и педагогических исследований</a:t>
            </a:r>
            <a:endParaRPr lang="ru-RU" b="1" u="sng" dirty="0">
              <a:solidFill>
                <a:srgbClr val="660033"/>
              </a:solidFill>
            </a:endParaRPr>
          </a:p>
        </p:txBody>
      </p:sp>
      <p:sp>
        <p:nvSpPr>
          <p:cNvPr id="18441" name="AutoShape 34"/>
          <p:cNvSpPr>
            <a:spLocks noChangeArrowheads="1"/>
          </p:cNvSpPr>
          <p:nvPr/>
        </p:nvSpPr>
        <p:spPr bwMode="auto">
          <a:xfrm>
            <a:off x="7517990" y="4622147"/>
            <a:ext cx="2575432" cy="1470520"/>
          </a:xfrm>
          <a:prstGeom prst="flowChartAlternateProcess">
            <a:avLst/>
          </a:prstGeom>
          <a:solidFill>
            <a:srgbClr val="99CCFF">
              <a:alpha val="59999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106756" tIns="53378" rIns="106756" bIns="53378" anchor="ctr"/>
          <a:lstStyle/>
          <a:p>
            <a:endParaRPr lang="ru-RU"/>
          </a:p>
        </p:txBody>
      </p:sp>
      <p:sp>
        <p:nvSpPr>
          <p:cNvPr id="18442" name="Text Box 35"/>
          <p:cNvSpPr txBox="1">
            <a:spLocks noChangeArrowheads="1"/>
          </p:cNvSpPr>
          <p:nvPr/>
        </p:nvSpPr>
        <p:spPr bwMode="auto">
          <a:xfrm>
            <a:off x="7428986" y="4820137"/>
            <a:ext cx="2793207" cy="121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756" tIns="53378" rIns="106756" bIns="53378">
            <a:spAutoFit/>
          </a:bodyPr>
          <a:lstStyle/>
          <a:p>
            <a:pPr algn="ctr"/>
            <a:r>
              <a:rPr lang="ru-RU" b="1" dirty="0"/>
              <a:t>кластер устойчивого экологического и экономического </a:t>
            </a:r>
            <a:endParaRPr lang="en-US" b="1" dirty="0"/>
          </a:p>
          <a:p>
            <a:pPr algn="ctr"/>
            <a:r>
              <a:rPr lang="ru-RU" b="1" dirty="0"/>
              <a:t>развития</a:t>
            </a:r>
            <a:endParaRPr lang="ru-RU" b="1" u="sng" dirty="0">
              <a:solidFill>
                <a:srgbClr val="660033"/>
              </a:solidFill>
            </a:endParaRPr>
          </a:p>
        </p:txBody>
      </p:sp>
      <p:sp>
        <p:nvSpPr>
          <p:cNvPr id="18443" name="AutoShape 36"/>
          <p:cNvSpPr>
            <a:spLocks noChangeArrowheads="1"/>
          </p:cNvSpPr>
          <p:nvPr/>
        </p:nvSpPr>
        <p:spPr bwMode="auto">
          <a:xfrm>
            <a:off x="7470648" y="2253477"/>
            <a:ext cx="2575432" cy="1470520"/>
          </a:xfrm>
          <a:prstGeom prst="flowChartAlternateProcess">
            <a:avLst/>
          </a:prstGeom>
          <a:solidFill>
            <a:srgbClr val="99CCFF">
              <a:alpha val="59999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106756" tIns="53378" rIns="106756" bIns="53378" anchor="ctr"/>
          <a:lstStyle/>
          <a:p>
            <a:endParaRPr lang="ru-RU"/>
          </a:p>
        </p:txBody>
      </p:sp>
      <p:sp>
        <p:nvSpPr>
          <p:cNvPr id="18444" name="AutoShape 37"/>
          <p:cNvSpPr>
            <a:spLocks noChangeArrowheads="1"/>
          </p:cNvSpPr>
          <p:nvPr/>
        </p:nvSpPr>
        <p:spPr bwMode="auto">
          <a:xfrm>
            <a:off x="4035476" y="1220333"/>
            <a:ext cx="2575432" cy="1470520"/>
          </a:xfrm>
          <a:prstGeom prst="flowChartAlternateProcess">
            <a:avLst/>
          </a:prstGeom>
          <a:solidFill>
            <a:srgbClr val="99CCFF">
              <a:alpha val="59999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106756" tIns="53378" rIns="106756" bIns="53378" anchor="ctr"/>
          <a:lstStyle/>
          <a:p>
            <a:endParaRPr lang="ru-RU"/>
          </a:p>
        </p:txBody>
      </p:sp>
      <p:sp>
        <p:nvSpPr>
          <p:cNvPr id="18445" name="AutoShape 38"/>
          <p:cNvSpPr>
            <a:spLocks noChangeArrowheads="1"/>
          </p:cNvSpPr>
          <p:nvPr/>
        </p:nvSpPr>
        <p:spPr bwMode="auto">
          <a:xfrm>
            <a:off x="602197" y="2336272"/>
            <a:ext cx="2575432" cy="1470520"/>
          </a:xfrm>
          <a:prstGeom prst="flowChartAlternateProcess">
            <a:avLst/>
          </a:prstGeom>
          <a:solidFill>
            <a:srgbClr val="99CCFF">
              <a:alpha val="59999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106756" tIns="53378" rIns="106756" bIns="53378" anchor="ctr"/>
          <a:lstStyle/>
          <a:p>
            <a:endParaRPr lang="ru-RU"/>
          </a:p>
        </p:txBody>
      </p:sp>
      <p:sp>
        <p:nvSpPr>
          <p:cNvPr id="18446" name="AutoShape 39"/>
          <p:cNvSpPr>
            <a:spLocks noChangeArrowheads="1"/>
          </p:cNvSpPr>
          <p:nvPr/>
        </p:nvSpPr>
        <p:spPr bwMode="auto">
          <a:xfrm>
            <a:off x="638178" y="4460156"/>
            <a:ext cx="2575432" cy="1470520"/>
          </a:xfrm>
          <a:prstGeom prst="flowChartAlternateProcess">
            <a:avLst/>
          </a:prstGeom>
          <a:solidFill>
            <a:srgbClr val="99CCFF">
              <a:alpha val="59999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106756" tIns="53378" rIns="106756" bIns="53378" anchor="ctr"/>
          <a:lstStyle/>
          <a:p>
            <a:endParaRPr lang="ru-RU"/>
          </a:p>
        </p:txBody>
      </p:sp>
      <p:sp>
        <p:nvSpPr>
          <p:cNvPr id="18447" name="Text Box 40"/>
          <p:cNvSpPr txBox="1">
            <a:spLocks noChangeArrowheads="1"/>
          </p:cNvSpPr>
          <p:nvPr/>
        </p:nvSpPr>
        <p:spPr bwMode="auto">
          <a:xfrm>
            <a:off x="513193" y="4677946"/>
            <a:ext cx="2793207" cy="121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756" tIns="53378" rIns="106756" bIns="53378">
            <a:spAutoFit/>
          </a:bodyPr>
          <a:lstStyle/>
          <a:p>
            <a:pPr algn="ctr"/>
            <a:r>
              <a:rPr lang="ru-RU" b="1" dirty="0"/>
              <a:t>кластер </a:t>
            </a:r>
            <a:r>
              <a:rPr lang="ru-RU" b="1" dirty="0" err="1"/>
              <a:t>биопозитивных</a:t>
            </a:r>
            <a:r>
              <a:rPr lang="ru-RU" b="1" dirty="0"/>
              <a:t> технологий и безопасности строительных объектов</a:t>
            </a:r>
            <a:endParaRPr lang="ru-RU" b="1" u="sng" dirty="0">
              <a:solidFill>
                <a:srgbClr val="660033"/>
              </a:solidFill>
            </a:endParaRPr>
          </a:p>
        </p:txBody>
      </p:sp>
      <p:sp>
        <p:nvSpPr>
          <p:cNvPr id="18448" name="Text Box 41"/>
          <p:cNvSpPr txBox="1">
            <a:spLocks noChangeArrowheads="1"/>
          </p:cNvSpPr>
          <p:nvPr/>
        </p:nvSpPr>
        <p:spPr bwMode="auto">
          <a:xfrm>
            <a:off x="471532" y="2555861"/>
            <a:ext cx="2793207" cy="121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756" tIns="53378" rIns="106756" bIns="53378">
            <a:spAutoFit/>
          </a:bodyPr>
          <a:lstStyle/>
          <a:p>
            <a:pPr algn="ctr"/>
            <a:r>
              <a:rPr lang="ru-RU" b="1" dirty="0"/>
              <a:t>кластер </a:t>
            </a:r>
            <a:r>
              <a:rPr lang="ru-RU" b="1" dirty="0" err="1"/>
              <a:t>медико-санаторно-курортного</a:t>
            </a:r>
            <a:r>
              <a:rPr lang="ru-RU" b="1" dirty="0"/>
              <a:t> комплекса, рекреации и туризма</a:t>
            </a:r>
            <a:endParaRPr lang="ru-RU" b="1" u="sng" dirty="0">
              <a:solidFill>
                <a:srgbClr val="660033"/>
              </a:solidFill>
            </a:endParaRPr>
          </a:p>
        </p:txBody>
      </p:sp>
      <p:sp>
        <p:nvSpPr>
          <p:cNvPr id="18449" name="Text Box 42"/>
          <p:cNvSpPr txBox="1">
            <a:spLocks noChangeArrowheads="1"/>
          </p:cNvSpPr>
          <p:nvPr/>
        </p:nvSpPr>
        <p:spPr bwMode="auto">
          <a:xfrm>
            <a:off x="4167972" y="1530333"/>
            <a:ext cx="2428892" cy="661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6756" tIns="53378" rIns="106756" bIns="53378">
            <a:spAutoFit/>
          </a:bodyPr>
          <a:lstStyle/>
          <a:p>
            <a:pPr algn="ctr"/>
            <a:r>
              <a:rPr lang="ru-RU" b="1" dirty="0"/>
              <a:t>агропромышленный кластер</a:t>
            </a:r>
            <a:endParaRPr lang="ru-RU" b="1" u="sng" dirty="0">
              <a:solidFill>
                <a:srgbClr val="660033"/>
              </a:solidFill>
            </a:endParaRPr>
          </a:p>
        </p:txBody>
      </p:sp>
      <p:sp>
        <p:nvSpPr>
          <p:cNvPr id="18450" name="Text Box 43"/>
          <p:cNvSpPr txBox="1">
            <a:spLocks noChangeArrowheads="1"/>
          </p:cNvSpPr>
          <p:nvPr/>
        </p:nvSpPr>
        <p:spPr bwMode="auto">
          <a:xfrm>
            <a:off x="7385431" y="2534262"/>
            <a:ext cx="2793208" cy="93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756" tIns="53378" rIns="106756" bIns="53378">
            <a:spAutoFit/>
          </a:bodyPr>
          <a:lstStyle/>
          <a:p>
            <a:pPr algn="ctr"/>
            <a:r>
              <a:rPr lang="ru-RU" b="1" dirty="0"/>
              <a:t>кластер наукоемких производств и критических технологий</a:t>
            </a:r>
            <a:endParaRPr lang="ru-RU" b="1" u="sng" dirty="0">
              <a:solidFill>
                <a:srgbClr val="660033"/>
              </a:solidFill>
            </a:endParaRPr>
          </a:p>
        </p:txBody>
      </p:sp>
      <p:sp>
        <p:nvSpPr>
          <p:cNvPr id="2072" name="Text Box 44"/>
          <p:cNvSpPr txBox="1">
            <a:spLocks noChangeArrowheads="1"/>
          </p:cNvSpPr>
          <p:nvPr/>
        </p:nvSpPr>
        <p:spPr bwMode="auto">
          <a:xfrm>
            <a:off x="0" y="0"/>
            <a:ext cx="10907713" cy="1077295"/>
          </a:xfrm>
          <a:prstGeom prst="rect">
            <a:avLst/>
          </a:prstGeom>
          <a:noFill/>
          <a:ln>
            <a:noFill/>
          </a:ln>
          <a:extLst/>
        </p:spPr>
        <p:txBody>
          <a:bodyPr lIns="106756" tIns="53378" rIns="106756" bIns="53378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2100" b="1" dirty="0" smtClean="0"/>
              <a:t>Приоритетные направления развития будут реализованы в формате образовательно-научно-производственных кластеров, ориентированных на решение важнейших задач развития Республики Крым:</a:t>
            </a:r>
            <a:endParaRPr lang="ru-RU" sz="2100" b="1" dirty="0">
              <a:latin typeface="+mj-lt"/>
              <a:ea typeface="+mj-ea"/>
              <a:cs typeface="+mj-cs"/>
            </a:endParaRPr>
          </a:p>
        </p:txBody>
      </p:sp>
      <p:sp>
        <p:nvSpPr>
          <p:cNvPr id="18452" name="AutoShape 24"/>
          <p:cNvSpPr>
            <a:spLocks noChangeArrowheads="1"/>
          </p:cNvSpPr>
          <p:nvPr/>
        </p:nvSpPr>
        <p:spPr bwMode="auto">
          <a:xfrm rot="5400000" flipH="1">
            <a:off x="5179914" y="5458123"/>
            <a:ext cx="460775" cy="257543"/>
          </a:xfrm>
          <a:prstGeom prst="leftArrow">
            <a:avLst>
              <a:gd name="adj1" fmla="val 50000"/>
              <a:gd name="adj2" fmla="val 3785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106756" tIns="53378" rIns="106756" bIns="53378" anchor="ctr"/>
          <a:lstStyle/>
          <a:p>
            <a:endParaRPr lang="ru-RU"/>
          </a:p>
        </p:txBody>
      </p:sp>
      <p:sp>
        <p:nvSpPr>
          <p:cNvPr id="18453" name="AutoShape 21"/>
          <p:cNvSpPr>
            <a:spLocks noChangeArrowheads="1"/>
          </p:cNvSpPr>
          <p:nvPr/>
        </p:nvSpPr>
        <p:spPr bwMode="auto">
          <a:xfrm rot="2038218" flipH="1">
            <a:off x="6677187" y="4897533"/>
            <a:ext cx="770737" cy="422976"/>
          </a:xfrm>
          <a:prstGeom prst="leftArrow">
            <a:avLst>
              <a:gd name="adj1" fmla="val 50000"/>
              <a:gd name="adj2" fmla="val 4394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106756" tIns="53378" rIns="106756" bIns="53378" anchor="ctr"/>
          <a:lstStyle/>
          <a:p>
            <a:endParaRPr lang="ru-RU"/>
          </a:p>
        </p:txBody>
      </p:sp>
      <p:sp>
        <p:nvSpPr>
          <p:cNvPr id="18454" name="AutoShape 22"/>
          <p:cNvSpPr>
            <a:spLocks noChangeArrowheads="1"/>
          </p:cNvSpPr>
          <p:nvPr/>
        </p:nvSpPr>
        <p:spPr bwMode="auto">
          <a:xfrm rot="8323223" flipH="1">
            <a:off x="3228760" y="4847135"/>
            <a:ext cx="676050" cy="352781"/>
          </a:xfrm>
          <a:prstGeom prst="leftArrow">
            <a:avLst>
              <a:gd name="adj1" fmla="val 50000"/>
              <a:gd name="adj2" fmla="val 4376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106756" tIns="53378" rIns="106756" bIns="53378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72256" y="1049277"/>
            <a:ext cx="1013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РАЗВИТИЯ КФУ на 2015-2024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46200" y="2254407"/>
            <a:ext cx="7213055" cy="471013"/>
          </a:xfrm>
          <a:prstGeom prst="roundRect">
            <a:avLst/>
          </a:prstGeom>
          <a:solidFill>
            <a:srgbClr val="EA87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</a:t>
            </a:r>
            <a:r>
              <a:rPr lang="ru-RU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развития 2015-2024</a:t>
            </a:r>
            <a:endParaRPr lang="ru-RU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345233" y="2583278"/>
            <a:ext cx="2630441" cy="4278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Образование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3346200" y="2725421"/>
            <a:ext cx="7213056" cy="495616"/>
          </a:xfrm>
          <a:prstGeom prst="roundRect">
            <a:avLst/>
          </a:prstGeom>
          <a:noFill/>
          <a:ln w="15875">
            <a:solidFill>
              <a:srgbClr val="EA874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EA874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Развитие</a:t>
            </a:r>
            <a:r>
              <a:rPr lang="ru-RU" sz="1400" u="sng" dirty="0" smtClean="0"/>
              <a:t> </a:t>
            </a:r>
            <a:r>
              <a:rPr lang="ru-RU" sz="1400" b="1" dirty="0" smtClean="0">
                <a:solidFill>
                  <a:srgbClr val="EA874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кадрового</a:t>
            </a:r>
            <a:r>
              <a:rPr lang="ru-RU" sz="1400" u="sng" dirty="0" smtClean="0"/>
              <a:t> </a:t>
            </a:r>
            <a:r>
              <a:rPr lang="ru-RU" sz="1400" b="1" dirty="0" smtClean="0">
                <a:solidFill>
                  <a:srgbClr val="EA874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потенциала 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352813" y="3146524"/>
            <a:ext cx="2630441" cy="4278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Наука и инновации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341264" y="3674081"/>
            <a:ext cx="2630441" cy="427893"/>
          </a:xfrm>
          <a:prstGeom prst="roundRect">
            <a:avLst/>
          </a:prstGeom>
          <a:solidFill>
            <a:srgbClr val="59A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Кадровый потенциал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352812" y="4221894"/>
            <a:ext cx="2630441" cy="427893"/>
          </a:xfrm>
          <a:prstGeom prst="roundRect">
            <a:avLst>
              <a:gd name="adj" fmla="val 19041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Инфраструктура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" name="Группа 43"/>
          <p:cNvGrpSpPr/>
          <p:nvPr/>
        </p:nvGrpSpPr>
        <p:grpSpPr>
          <a:xfrm>
            <a:off x="1186656" y="1609606"/>
            <a:ext cx="1585412" cy="244417"/>
            <a:chOff x="1500197" y="1754187"/>
            <a:chExt cx="1585412" cy="244417"/>
          </a:xfrm>
          <a:solidFill>
            <a:schemeClr val="bg1">
              <a:lumMod val="85000"/>
            </a:schemeClr>
          </a:solidFill>
        </p:grpSpPr>
        <p:sp>
          <p:nvSpPr>
            <p:cNvPr id="45" name="Прямоугольник 44"/>
            <p:cNvSpPr/>
            <p:nvPr/>
          </p:nvSpPr>
          <p:spPr>
            <a:xfrm>
              <a:off x="1500197" y="1845736"/>
              <a:ext cx="1531496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2841192" y="1754187"/>
              <a:ext cx="244417" cy="2444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46"/>
          <p:cNvGrpSpPr/>
          <p:nvPr/>
        </p:nvGrpSpPr>
        <p:grpSpPr>
          <a:xfrm>
            <a:off x="2916903" y="1609606"/>
            <a:ext cx="1564869" cy="244417"/>
            <a:chOff x="2994529" y="1754187"/>
            <a:chExt cx="1564869" cy="244417"/>
          </a:xfrm>
          <a:solidFill>
            <a:srgbClr val="59A7C1"/>
          </a:solidFill>
        </p:grpSpPr>
        <p:sp>
          <p:nvSpPr>
            <p:cNvPr id="48" name="Прямоугольник 47"/>
            <p:cNvSpPr/>
            <p:nvPr/>
          </p:nvSpPr>
          <p:spPr>
            <a:xfrm>
              <a:off x="2994529" y="1845736"/>
              <a:ext cx="1531496" cy="45719"/>
            </a:xfrm>
            <a:prstGeom prst="rect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4314981" y="1754187"/>
              <a:ext cx="244417" cy="244417"/>
            </a:xfrm>
            <a:prstGeom prst="ellipse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51"/>
          <p:cNvGrpSpPr/>
          <p:nvPr/>
        </p:nvGrpSpPr>
        <p:grpSpPr>
          <a:xfrm>
            <a:off x="4602125" y="1609606"/>
            <a:ext cx="1585412" cy="244417"/>
            <a:chOff x="4448464" y="1754187"/>
            <a:chExt cx="1585412" cy="244417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4448464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5789459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7"/>
          <p:cNvGrpSpPr/>
          <p:nvPr/>
        </p:nvGrpSpPr>
        <p:grpSpPr>
          <a:xfrm>
            <a:off x="6290569" y="1610291"/>
            <a:ext cx="1585412" cy="244417"/>
            <a:chOff x="5922942" y="1754187"/>
            <a:chExt cx="1585412" cy="244417"/>
          </a:xfrm>
        </p:grpSpPr>
        <p:sp>
          <p:nvSpPr>
            <p:cNvPr id="59" name="Прямоугольник 58"/>
            <p:cNvSpPr/>
            <p:nvPr/>
          </p:nvSpPr>
          <p:spPr>
            <a:xfrm>
              <a:off x="592294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726393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60"/>
          <p:cNvGrpSpPr/>
          <p:nvPr/>
        </p:nvGrpSpPr>
        <p:grpSpPr>
          <a:xfrm>
            <a:off x="8053147" y="1611136"/>
            <a:ext cx="1585412" cy="244417"/>
            <a:chOff x="7741772" y="1754187"/>
            <a:chExt cx="1585412" cy="244417"/>
          </a:xfrm>
        </p:grpSpPr>
        <p:sp>
          <p:nvSpPr>
            <p:cNvPr id="62" name="Прямоугольник 61"/>
            <p:cNvSpPr/>
            <p:nvPr/>
          </p:nvSpPr>
          <p:spPr>
            <a:xfrm>
              <a:off x="774177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Овал 62"/>
            <p:cNvSpPr/>
            <p:nvPr/>
          </p:nvSpPr>
          <p:spPr>
            <a:xfrm>
              <a:off x="908276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1186656" y="1742253"/>
            <a:ext cx="12987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факты</a:t>
            </a:r>
            <a:endParaRPr lang="ru-RU" sz="1000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2916903" y="1742253"/>
            <a:ext cx="858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 и задачи</a:t>
            </a:r>
            <a:endParaRPr lang="ru-RU" sz="10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4601083" y="1742938"/>
            <a:ext cx="1303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Механизм реализации</a:t>
            </a:r>
            <a:endParaRPr lang="ru-RU" sz="1000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8053147" y="1742938"/>
            <a:ext cx="1826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Первоочередные мероприятия</a:t>
            </a:r>
            <a:endParaRPr lang="ru-RU" sz="10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71" name="Таблица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398184"/>
              </p:ext>
            </p:extLst>
          </p:nvPr>
        </p:nvGraphicFramePr>
        <p:xfrm>
          <a:off x="3346200" y="3125787"/>
          <a:ext cx="7289256" cy="430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97489"/>
                <a:gridCol w="208280"/>
                <a:gridCol w="108348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Мероприятия</a:t>
                      </a:r>
                      <a:endParaRPr lang="ru-RU" sz="14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Сроки</a:t>
                      </a:r>
                      <a:endParaRPr lang="ru-RU" sz="14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III.I. Повышение квалификации и профессиональная переподготовка сотрудников университета</a:t>
                      </a:r>
                    </a:p>
                    <a:p>
                      <a:r>
                        <a:rPr lang="ru-RU" sz="1400" dirty="0" smtClean="0"/>
                        <a:t>III.II. Стимулирование академической мобильности сотрудников и обучающихся </a:t>
                      </a:r>
                    </a:p>
                    <a:p>
                      <a:r>
                        <a:rPr lang="ru-RU" sz="1400" dirty="0" smtClean="0"/>
                        <a:t>III.III. Привлечение талантливых специалистов из других регионов РФ и мира для работы в университете</a:t>
                      </a:r>
                    </a:p>
                    <a:p>
                      <a:r>
                        <a:rPr lang="ru-RU" sz="1400" dirty="0" smtClean="0"/>
                        <a:t>III.IV. Подготовка специалистов, обладающих необходимыми компетенциями для обучения инвалидов разных категорий</a:t>
                      </a:r>
                    </a:p>
                    <a:p>
                      <a:r>
                        <a:rPr lang="ru-RU" sz="1400" dirty="0" smtClean="0"/>
                        <a:t>III.V.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конкурентоспособной системы оплаты труда, включающей в том числе единовременные вознаграждения за достижения в учебной, научной, инновационной, международной и прочих видах деятельности, единовременные вознаграждения по результатам рейтингового оценивания сотрудников, конкурсное финансовое стимулирование талантливых молодых сотрудников, в том числе за счет средств от иной приносящей доход деятельности, формирование и обучение кадрового резерва Университета</a:t>
                      </a:r>
                    </a:p>
                    <a:p>
                      <a:r>
                        <a:rPr lang="ru-RU" sz="1400" dirty="0" smtClean="0"/>
                        <a:t>III.VI. Повышение социального статуса студентов и сотрудников университета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2015 – 2024</a:t>
                      </a:r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2015 – 2024</a:t>
                      </a:r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2015 – 2024</a:t>
                      </a:r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2015 – 2018</a:t>
                      </a:r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2015 – 2024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2015- 2024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2" name="Скругленный прямоугольник 71"/>
          <p:cNvSpPr/>
          <p:nvPr/>
        </p:nvSpPr>
        <p:spPr>
          <a:xfrm>
            <a:off x="348456" y="4755294"/>
            <a:ext cx="2630441" cy="427893"/>
          </a:xfrm>
          <a:prstGeom prst="roundRect">
            <a:avLst>
              <a:gd name="adj" fmla="val 19041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Управление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291335" y="77787"/>
            <a:ext cx="4089261" cy="70019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ru-RU" altLang="zh-CN" sz="65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ФЕДЕРАЛЬНОЕ ГОСУДАРСТВЕННОЕ ОБРАЗОВАТЕЛЬНОЕ УЧРЕЖДЕНИЕ ВЫСШЕГО ОБРАЗОВАНИЯ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«Крымский федеральный университет имени  В.И. Вернадского»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ФГАОУ ВО «КФУ им. В.И. Вернадского»</a:t>
            </a:r>
            <a:endParaRPr lang="ru-RU" altLang="zh-CN" sz="105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800"/>
              </a:lnSpc>
              <a:tabLst/>
            </a:pPr>
            <a:endParaRPr lang="ru-RU" altLang="zh-CN" sz="65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3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1" y="0"/>
            <a:ext cx="1262855" cy="95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Прямоугольник 33"/>
          <p:cNvSpPr/>
          <p:nvPr/>
        </p:nvSpPr>
        <p:spPr>
          <a:xfrm>
            <a:off x="0" y="7631203"/>
            <a:ext cx="10907713" cy="2951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6286587" y="1735077"/>
            <a:ext cx="1692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Сдерживающие</a:t>
            </a:r>
          </a:p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факторы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43411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72256" y="1049277"/>
            <a:ext cx="1013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РАЗВИТИЯ КФУ на 2015-2024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911719" y="2583277"/>
            <a:ext cx="6055668" cy="427893"/>
          </a:xfrm>
          <a:prstGeom prst="roundRect">
            <a:avLst/>
          </a:prstGeom>
          <a:solidFill>
            <a:srgbClr val="EA87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</a:t>
            </a:r>
            <a:r>
              <a:rPr lang="ru-RU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развития 2015-2024</a:t>
            </a:r>
            <a:endParaRPr lang="ru-RU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345233" y="2583278"/>
            <a:ext cx="2630441" cy="4278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Образование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3911718" y="3125787"/>
            <a:ext cx="6055669" cy="609600"/>
          </a:xfrm>
          <a:prstGeom prst="roundRect">
            <a:avLst/>
          </a:prstGeom>
          <a:noFill/>
          <a:ln w="15875">
            <a:solidFill>
              <a:srgbClr val="EA874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EA874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Развитие инфраструктуры распределенного кампуса и формирование продуктивной образовательной и научно-инновационной экосистемы 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352813" y="3146524"/>
            <a:ext cx="2630441" cy="4278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Наука и инновации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341264" y="3674081"/>
            <a:ext cx="2630441" cy="4278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Кадровый потенциал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352812" y="4221894"/>
            <a:ext cx="2630441" cy="427893"/>
          </a:xfrm>
          <a:prstGeom prst="roundRect">
            <a:avLst>
              <a:gd name="adj" fmla="val 19041"/>
            </a:avLst>
          </a:prstGeom>
          <a:solidFill>
            <a:srgbClr val="59A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Инфраструктура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" name="Группа 43"/>
          <p:cNvGrpSpPr/>
          <p:nvPr/>
        </p:nvGrpSpPr>
        <p:grpSpPr>
          <a:xfrm>
            <a:off x="1186656" y="1609606"/>
            <a:ext cx="1585412" cy="244417"/>
            <a:chOff x="1500197" y="1754187"/>
            <a:chExt cx="1585412" cy="244417"/>
          </a:xfrm>
          <a:solidFill>
            <a:schemeClr val="bg1">
              <a:lumMod val="85000"/>
            </a:schemeClr>
          </a:solidFill>
        </p:grpSpPr>
        <p:sp>
          <p:nvSpPr>
            <p:cNvPr id="45" name="Прямоугольник 44"/>
            <p:cNvSpPr/>
            <p:nvPr/>
          </p:nvSpPr>
          <p:spPr>
            <a:xfrm>
              <a:off x="1500197" y="1845736"/>
              <a:ext cx="1531496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2841192" y="1754187"/>
              <a:ext cx="244417" cy="2444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46"/>
          <p:cNvGrpSpPr/>
          <p:nvPr/>
        </p:nvGrpSpPr>
        <p:grpSpPr>
          <a:xfrm>
            <a:off x="2916903" y="1609606"/>
            <a:ext cx="1564869" cy="244417"/>
            <a:chOff x="2994529" y="1754187"/>
            <a:chExt cx="1564869" cy="244417"/>
          </a:xfrm>
          <a:solidFill>
            <a:srgbClr val="59A7C1"/>
          </a:solidFill>
        </p:grpSpPr>
        <p:sp>
          <p:nvSpPr>
            <p:cNvPr id="48" name="Прямоугольник 47"/>
            <p:cNvSpPr/>
            <p:nvPr/>
          </p:nvSpPr>
          <p:spPr>
            <a:xfrm>
              <a:off x="2994529" y="1845736"/>
              <a:ext cx="1531496" cy="45719"/>
            </a:xfrm>
            <a:prstGeom prst="rect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4314981" y="1754187"/>
              <a:ext cx="244417" cy="244417"/>
            </a:xfrm>
            <a:prstGeom prst="ellipse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51"/>
          <p:cNvGrpSpPr/>
          <p:nvPr/>
        </p:nvGrpSpPr>
        <p:grpSpPr>
          <a:xfrm>
            <a:off x="4602125" y="1609606"/>
            <a:ext cx="1585412" cy="244417"/>
            <a:chOff x="4448464" y="1754187"/>
            <a:chExt cx="1585412" cy="244417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4448464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5789459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7"/>
          <p:cNvGrpSpPr/>
          <p:nvPr/>
        </p:nvGrpSpPr>
        <p:grpSpPr>
          <a:xfrm>
            <a:off x="6290569" y="1610291"/>
            <a:ext cx="1585412" cy="244417"/>
            <a:chOff x="5922942" y="1754187"/>
            <a:chExt cx="1585412" cy="244417"/>
          </a:xfrm>
        </p:grpSpPr>
        <p:sp>
          <p:nvSpPr>
            <p:cNvPr id="59" name="Прямоугольник 58"/>
            <p:cNvSpPr/>
            <p:nvPr/>
          </p:nvSpPr>
          <p:spPr>
            <a:xfrm>
              <a:off x="592294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726393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60"/>
          <p:cNvGrpSpPr/>
          <p:nvPr/>
        </p:nvGrpSpPr>
        <p:grpSpPr>
          <a:xfrm>
            <a:off x="8053147" y="1611136"/>
            <a:ext cx="1585412" cy="244417"/>
            <a:chOff x="7741772" y="1754187"/>
            <a:chExt cx="1585412" cy="244417"/>
          </a:xfrm>
        </p:grpSpPr>
        <p:sp>
          <p:nvSpPr>
            <p:cNvPr id="62" name="Прямоугольник 61"/>
            <p:cNvSpPr/>
            <p:nvPr/>
          </p:nvSpPr>
          <p:spPr>
            <a:xfrm>
              <a:off x="774177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Овал 62"/>
            <p:cNvSpPr/>
            <p:nvPr/>
          </p:nvSpPr>
          <p:spPr>
            <a:xfrm>
              <a:off x="908276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1186656" y="1742253"/>
            <a:ext cx="12987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факты</a:t>
            </a:r>
            <a:endParaRPr lang="ru-RU" sz="1000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2916903" y="1742253"/>
            <a:ext cx="858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 и задачи</a:t>
            </a:r>
            <a:endParaRPr lang="ru-RU" sz="10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4601083" y="1742938"/>
            <a:ext cx="1303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Механизм реализации</a:t>
            </a:r>
            <a:endParaRPr lang="ru-RU" sz="1000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8053147" y="1742938"/>
            <a:ext cx="1826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Первоочередные мероприятия</a:t>
            </a:r>
            <a:endParaRPr lang="ru-RU" sz="10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71" name="Таблица 70"/>
          <p:cNvGraphicFramePr>
            <a:graphicFrameLocks noGrp="1"/>
          </p:cNvGraphicFramePr>
          <p:nvPr/>
        </p:nvGraphicFramePr>
        <p:xfrm>
          <a:off x="3929856" y="3958907"/>
          <a:ext cx="6019800" cy="302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3000"/>
                <a:gridCol w="228600"/>
                <a:gridCol w="838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Мероприятия</a:t>
                      </a:r>
                      <a:endParaRPr lang="ru-RU" sz="14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Сроки</a:t>
                      </a:r>
                      <a:endParaRPr lang="ru-RU" sz="14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dirty="0" smtClean="0"/>
                    </a:p>
                    <a:p>
                      <a:r>
                        <a:rPr lang="ru-RU" sz="1400" dirty="0" smtClean="0"/>
                        <a:t>IV.I. Модернизация технических средств и ИТ-инфраструктуры университета, в т.ч. автоматизация системы управления и внедрение электронного документооборота</a:t>
                      </a:r>
                    </a:p>
                    <a:p>
                      <a:endParaRPr lang="ru-RU" sz="500" dirty="0" smtClean="0"/>
                    </a:p>
                    <a:p>
                      <a:r>
                        <a:rPr lang="ru-RU" sz="1400" dirty="0" smtClean="0"/>
                        <a:t>IV.II. Модернизация материально-технической базы и инфраструктуры Университета, предусматривающая обновление основных фондов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dirty="0" smtClean="0"/>
                    </a:p>
                    <a:p>
                      <a:r>
                        <a:rPr lang="ru-RU" sz="1400" dirty="0" smtClean="0"/>
                        <a:t>IV.III. Создание инновационной инфраструктуры университета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dirty="0" smtClean="0"/>
                    </a:p>
                    <a:p>
                      <a:r>
                        <a:rPr lang="ru-RU" sz="1400" dirty="0" smtClean="0"/>
                        <a:t>IV.IV. Создание в университете доступной среды для обучения инвалидов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2015 – 2019</a:t>
                      </a:r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2015 – 2019</a:t>
                      </a:r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2016 – 2024</a:t>
                      </a:r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2016 </a:t>
                      </a:r>
                      <a:r>
                        <a:rPr lang="ru-RU" sz="1400" baseline="0" dirty="0" smtClean="0"/>
                        <a:t> - 2020 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2" name="Скругленный прямоугольник 71"/>
          <p:cNvSpPr/>
          <p:nvPr/>
        </p:nvSpPr>
        <p:spPr>
          <a:xfrm>
            <a:off x="348456" y="4755294"/>
            <a:ext cx="2630441" cy="427893"/>
          </a:xfrm>
          <a:prstGeom prst="roundRect">
            <a:avLst>
              <a:gd name="adj" fmla="val 19041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Управление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291335" y="77787"/>
            <a:ext cx="4089261" cy="70019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ru-RU" altLang="zh-CN" sz="65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ФЕДЕРАЛЬНОЕ ГОСУДАРСТВЕННОЕ ОБРАЗОВАТЕЛЬНОЕ УЧРЕЖДЕНИЕ ВЫСШЕГО ОБРАЗОВАНИЯ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«Крымский федеральный университет имени  В.И. Вернадского»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ФГАОУ ВО «КФУ им. В.И. Вернадского»</a:t>
            </a:r>
            <a:endParaRPr lang="ru-RU" altLang="zh-CN" sz="105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800"/>
              </a:lnSpc>
              <a:tabLst/>
            </a:pPr>
            <a:endParaRPr lang="ru-RU" altLang="zh-CN" sz="65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3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1" y="0"/>
            <a:ext cx="1262855" cy="95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Прямоугольник 33"/>
          <p:cNvSpPr/>
          <p:nvPr/>
        </p:nvSpPr>
        <p:spPr>
          <a:xfrm>
            <a:off x="0" y="7510990"/>
            <a:ext cx="10907713" cy="2951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6286587" y="1735077"/>
            <a:ext cx="1692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Сдерживающие</a:t>
            </a:r>
          </a:p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факторы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43411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72256" y="1049277"/>
            <a:ext cx="1013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РАЗВИТИЯ КФУ на 2015-2024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911719" y="2583277"/>
            <a:ext cx="6055668" cy="427893"/>
          </a:xfrm>
          <a:prstGeom prst="roundRect">
            <a:avLst/>
          </a:prstGeom>
          <a:solidFill>
            <a:srgbClr val="EA87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</a:t>
            </a:r>
            <a:r>
              <a:rPr lang="ru-RU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развития 2015-2024</a:t>
            </a:r>
            <a:endParaRPr lang="ru-RU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345233" y="2583278"/>
            <a:ext cx="2630441" cy="4278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Образование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3911718" y="3056543"/>
            <a:ext cx="6055669" cy="450244"/>
          </a:xfrm>
          <a:prstGeom prst="roundRect">
            <a:avLst/>
          </a:prstGeom>
          <a:noFill/>
          <a:ln w="15875">
            <a:solidFill>
              <a:srgbClr val="EA874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EA874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Повышение эффективности управления и формирование новой организационной структуры</a:t>
            </a:r>
            <a:endParaRPr lang="ru-RU" sz="1400" b="1" dirty="0">
              <a:solidFill>
                <a:srgbClr val="EA874B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352813" y="3146524"/>
            <a:ext cx="2630441" cy="4278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Наука и инновации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341264" y="3674081"/>
            <a:ext cx="2630441" cy="4278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Кадровый потенциал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352812" y="4221894"/>
            <a:ext cx="2630441" cy="427893"/>
          </a:xfrm>
          <a:prstGeom prst="roundRect">
            <a:avLst>
              <a:gd name="adj" fmla="val 19041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Инфраструктура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" name="Группа 43"/>
          <p:cNvGrpSpPr/>
          <p:nvPr/>
        </p:nvGrpSpPr>
        <p:grpSpPr>
          <a:xfrm>
            <a:off x="1186656" y="1609606"/>
            <a:ext cx="1585412" cy="244417"/>
            <a:chOff x="1500197" y="1754187"/>
            <a:chExt cx="1585412" cy="244417"/>
          </a:xfrm>
          <a:solidFill>
            <a:schemeClr val="bg1">
              <a:lumMod val="85000"/>
            </a:schemeClr>
          </a:solidFill>
        </p:grpSpPr>
        <p:sp>
          <p:nvSpPr>
            <p:cNvPr id="45" name="Прямоугольник 44"/>
            <p:cNvSpPr/>
            <p:nvPr/>
          </p:nvSpPr>
          <p:spPr>
            <a:xfrm>
              <a:off x="1500197" y="1845736"/>
              <a:ext cx="1531496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2841192" y="1754187"/>
              <a:ext cx="244417" cy="2444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46"/>
          <p:cNvGrpSpPr/>
          <p:nvPr/>
        </p:nvGrpSpPr>
        <p:grpSpPr>
          <a:xfrm>
            <a:off x="2916903" y="1609606"/>
            <a:ext cx="1564869" cy="244417"/>
            <a:chOff x="2994529" y="1754187"/>
            <a:chExt cx="1564869" cy="244417"/>
          </a:xfrm>
          <a:solidFill>
            <a:srgbClr val="59A7C1"/>
          </a:solidFill>
        </p:grpSpPr>
        <p:sp>
          <p:nvSpPr>
            <p:cNvPr id="48" name="Прямоугольник 47"/>
            <p:cNvSpPr/>
            <p:nvPr/>
          </p:nvSpPr>
          <p:spPr>
            <a:xfrm>
              <a:off x="2994529" y="1845736"/>
              <a:ext cx="1531496" cy="45719"/>
            </a:xfrm>
            <a:prstGeom prst="rect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4314981" y="1754187"/>
              <a:ext cx="244417" cy="244417"/>
            </a:xfrm>
            <a:prstGeom prst="ellipse">
              <a:avLst/>
            </a:prstGeom>
            <a:grpFill/>
            <a:ln>
              <a:solidFill>
                <a:srgbClr val="785A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51"/>
          <p:cNvGrpSpPr/>
          <p:nvPr/>
        </p:nvGrpSpPr>
        <p:grpSpPr>
          <a:xfrm>
            <a:off x="4602125" y="1609606"/>
            <a:ext cx="1585412" cy="244417"/>
            <a:chOff x="4448464" y="1754187"/>
            <a:chExt cx="1585412" cy="244417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4448464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5789459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7"/>
          <p:cNvGrpSpPr/>
          <p:nvPr/>
        </p:nvGrpSpPr>
        <p:grpSpPr>
          <a:xfrm>
            <a:off x="6290569" y="1610291"/>
            <a:ext cx="1585412" cy="244417"/>
            <a:chOff x="5922942" y="1754187"/>
            <a:chExt cx="1585412" cy="244417"/>
          </a:xfrm>
        </p:grpSpPr>
        <p:sp>
          <p:nvSpPr>
            <p:cNvPr id="59" name="Прямоугольник 58"/>
            <p:cNvSpPr/>
            <p:nvPr/>
          </p:nvSpPr>
          <p:spPr>
            <a:xfrm>
              <a:off x="592294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726393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60"/>
          <p:cNvGrpSpPr/>
          <p:nvPr/>
        </p:nvGrpSpPr>
        <p:grpSpPr>
          <a:xfrm>
            <a:off x="8053147" y="1611136"/>
            <a:ext cx="1585412" cy="244417"/>
            <a:chOff x="7741772" y="1754187"/>
            <a:chExt cx="1585412" cy="244417"/>
          </a:xfrm>
        </p:grpSpPr>
        <p:sp>
          <p:nvSpPr>
            <p:cNvPr id="62" name="Прямоугольник 61"/>
            <p:cNvSpPr/>
            <p:nvPr/>
          </p:nvSpPr>
          <p:spPr>
            <a:xfrm>
              <a:off x="7741772" y="1845736"/>
              <a:ext cx="1531496" cy="457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Овал 62"/>
            <p:cNvSpPr/>
            <p:nvPr/>
          </p:nvSpPr>
          <p:spPr>
            <a:xfrm>
              <a:off x="9082767" y="1754187"/>
              <a:ext cx="244417" cy="24441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1186656" y="1742253"/>
            <a:ext cx="12987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факты</a:t>
            </a:r>
            <a:endParaRPr lang="ru-RU" sz="1000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2916903" y="1742253"/>
            <a:ext cx="858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 и задачи</a:t>
            </a:r>
            <a:endParaRPr lang="ru-RU" sz="10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4601083" y="1742938"/>
            <a:ext cx="1303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Механизм реализации</a:t>
            </a:r>
            <a:endParaRPr lang="ru-RU" sz="1000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8053147" y="1742938"/>
            <a:ext cx="1826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Первоочередные мероприятия</a:t>
            </a:r>
            <a:endParaRPr lang="ru-RU" sz="10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71" name="Таблица 70"/>
          <p:cNvGraphicFramePr>
            <a:graphicFrameLocks noGrp="1"/>
          </p:cNvGraphicFramePr>
          <p:nvPr/>
        </p:nvGraphicFramePr>
        <p:xfrm>
          <a:off x="3929856" y="3735387"/>
          <a:ext cx="6238908" cy="227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3000"/>
                <a:gridCol w="214338"/>
                <a:gridCol w="107157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Мероприятия</a:t>
                      </a:r>
                      <a:endParaRPr lang="ru-RU" sz="14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Сроки</a:t>
                      </a:r>
                      <a:endParaRPr lang="ru-RU" sz="14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700" dirty="0" smtClean="0"/>
                    </a:p>
                    <a:p>
                      <a:r>
                        <a:rPr lang="ru-RU" sz="1400" dirty="0" smtClean="0"/>
                        <a:t>V.I. Создание новой организационной структуры университета</a:t>
                      </a:r>
                    </a:p>
                    <a:p>
                      <a:endParaRPr lang="ru-RU" sz="7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V.II. Формирование и развитие бренда и внешнего позиционирования университета</a:t>
                      </a:r>
                    </a:p>
                    <a:p>
                      <a:endParaRPr lang="ru-RU" sz="7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V.III. Формирование новой корпоративной культуры с учетом истории и потенциала объединившихся учреждений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500" dirty="0" smtClean="0"/>
                    </a:p>
                    <a:p>
                      <a:r>
                        <a:rPr lang="ru-RU" sz="1400" dirty="0" smtClean="0"/>
                        <a:t>2015</a:t>
                      </a:r>
                      <a:r>
                        <a:rPr lang="ru-RU" sz="1400" baseline="0" dirty="0" smtClean="0"/>
                        <a:t> –2024</a:t>
                      </a:r>
                    </a:p>
                    <a:p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2015 –2024</a:t>
                      </a:r>
                    </a:p>
                    <a:p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2015 - 2024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2" name="Скругленный прямоугольник 71"/>
          <p:cNvSpPr/>
          <p:nvPr/>
        </p:nvSpPr>
        <p:spPr>
          <a:xfrm>
            <a:off x="348456" y="4755294"/>
            <a:ext cx="2630441" cy="427893"/>
          </a:xfrm>
          <a:prstGeom prst="roundRect">
            <a:avLst>
              <a:gd name="adj" fmla="val 19041"/>
            </a:avLst>
          </a:prstGeom>
          <a:solidFill>
            <a:srgbClr val="59A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Управление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291335" y="77787"/>
            <a:ext cx="4089261" cy="70019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ru-RU" altLang="zh-CN" sz="65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ФЕДЕРАЛЬНОЕ ГОСУДАРСТВЕННОЕ ОБРАЗОВАТЕЛЬНОЕ УЧРЕЖДЕНИЕ ВЫСШЕГО ОБРАЗОВАНИЯ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«Крымский федеральный университет имени  В.И. Вернадского» </a:t>
            </a:r>
          </a:p>
          <a:p>
            <a:r>
              <a:rPr lang="ru-RU" altLang="zh-CN" sz="105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ФГАОУ ВО «КФУ им. В.И. Вернадского»</a:t>
            </a:r>
            <a:endParaRPr lang="ru-RU" altLang="zh-CN" sz="105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800"/>
              </a:lnSpc>
              <a:tabLst/>
            </a:pPr>
            <a:endParaRPr lang="ru-RU" altLang="zh-CN" sz="65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3" name="Picture 5" descr="C:\Documents and Settings\Елена\Рабочий стол\герб КФУ 2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1" y="0"/>
            <a:ext cx="1262855" cy="95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Прямоугольник 33"/>
          <p:cNvSpPr/>
          <p:nvPr/>
        </p:nvSpPr>
        <p:spPr>
          <a:xfrm>
            <a:off x="0" y="7510990"/>
            <a:ext cx="10907713" cy="2951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756" tIns="53378" rIns="106756" bIns="53378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6286587" y="1735077"/>
            <a:ext cx="1692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Сдерживающие</a:t>
            </a:r>
          </a:p>
          <a:p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факторы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43411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5172</TotalTime>
  <Words>3709</Words>
  <Application>Microsoft Office PowerPoint</Application>
  <PresentationFormat>Произвольный</PresentationFormat>
  <Paragraphs>888</Paragraphs>
  <Slides>31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Office Theme</vt:lpstr>
      <vt:lpstr>Презентация PowerPoint</vt:lpstr>
      <vt:lpstr>Программа развития КФУ</vt:lpstr>
      <vt:lpstr>Миссия, стратегическая цель и задачи Университета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Система управления</vt:lpstr>
      <vt:lpstr>Презентация PowerPoint</vt:lpstr>
      <vt:lpstr>Процессы реализации Программы развития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Принципы реализации  Программы развития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Администратор</dc:creator>
  <cp:lastModifiedBy>Aurika</cp:lastModifiedBy>
  <cp:revision>346</cp:revision>
  <dcterms:created xsi:type="dcterms:W3CDTF">2006-08-16T00:00:00Z</dcterms:created>
  <dcterms:modified xsi:type="dcterms:W3CDTF">2015-04-06T09:06:10Z</dcterms:modified>
</cp:coreProperties>
</file>