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26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37444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Изменения и дополнения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в Положени</a:t>
            </a:r>
            <a:r>
              <a:rPr lang="ru-RU" dirty="0">
                <a:solidFill>
                  <a:schemeClr val="bg1"/>
                </a:solidFill>
              </a:rPr>
              <a:t>е</a:t>
            </a:r>
            <a:r>
              <a:rPr lang="ru-RU" dirty="0" smtClean="0">
                <a:solidFill>
                  <a:schemeClr val="bg1"/>
                </a:solidFill>
              </a:rPr>
              <a:t> «Об оказании платных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образовательных услуг»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12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065623"/>
              </p:ext>
            </p:extLst>
          </p:nvPr>
        </p:nvGraphicFramePr>
        <p:xfrm>
          <a:off x="457200" y="260649"/>
          <a:ext cx="8435280" cy="6149340"/>
        </p:xfrm>
        <a:graphic>
          <a:graphicData uri="http://schemas.openxmlformats.org/drawingml/2006/table">
            <a:tbl>
              <a:tblPr firstRow="1" bandRow="1"/>
              <a:tblGrid>
                <a:gridCol w="1594520"/>
                <a:gridCol w="4968552"/>
                <a:gridCol w="1872208"/>
              </a:tblGrid>
              <a:tr h="864095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6.10.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solidFill>
                            <a:schemeClr val="tx1"/>
                          </a:solidFill>
                        </a:rPr>
                        <a:t>оформленного согласно приложению 15 и подписанного деканом факультета или другим сотрудником, ответственным за учебный процесс. Сумма денежных средств, подлежащих возврату Заказчику всех форм обучения с учетом фактически оказанных образовательных услуг, приходящихся на количество календарных дней обучения, рассчитывается по формуле:</a:t>
                      </a:r>
                    </a:p>
                    <a:p>
                      <a:r>
                        <a:rPr lang="ru-RU" sz="1350" dirty="0" smtClean="0">
                          <a:solidFill>
                            <a:schemeClr val="tx1"/>
                          </a:solidFill>
                        </a:rPr>
                        <a:t>	S(</a:t>
                      </a:r>
                      <a:r>
                        <a:rPr lang="ru-RU" sz="1350" dirty="0" err="1" smtClean="0">
                          <a:solidFill>
                            <a:schemeClr val="tx1"/>
                          </a:solidFill>
                        </a:rPr>
                        <a:t>возвр</a:t>
                      </a:r>
                      <a:r>
                        <a:rPr lang="ru-RU" sz="1350" dirty="0" smtClean="0">
                          <a:solidFill>
                            <a:schemeClr val="tx1"/>
                          </a:solidFill>
                        </a:rPr>
                        <a:t>) = S(год) - S(год) / 303(304) х D, где</a:t>
                      </a:r>
                    </a:p>
                    <a:p>
                      <a:r>
                        <a:rPr lang="ru-RU" sz="1350" dirty="0" smtClean="0">
                          <a:solidFill>
                            <a:schemeClr val="tx1"/>
                          </a:solidFill>
                        </a:rPr>
                        <a:t>	S(</a:t>
                      </a:r>
                      <a:r>
                        <a:rPr lang="ru-RU" sz="1350" dirty="0" err="1" smtClean="0">
                          <a:solidFill>
                            <a:schemeClr val="tx1"/>
                          </a:solidFill>
                        </a:rPr>
                        <a:t>возвр</a:t>
                      </a:r>
                      <a:r>
                        <a:rPr lang="ru-RU" sz="1350" dirty="0" smtClean="0">
                          <a:solidFill>
                            <a:schemeClr val="tx1"/>
                          </a:solidFill>
                        </a:rPr>
                        <a:t>) - сумма денежных средств, подлежащих возврату,</a:t>
                      </a:r>
                    </a:p>
                    <a:p>
                      <a:r>
                        <a:rPr lang="ru-RU" sz="1350" dirty="0" smtClean="0">
                          <a:solidFill>
                            <a:schemeClr val="tx1"/>
                          </a:solidFill>
                        </a:rPr>
                        <a:t>	S(год) - стоимость обучения на текущий учебный год,</a:t>
                      </a:r>
                    </a:p>
                    <a:p>
                      <a:r>
                        <a:rPr lang="ru-RU" sz="1350" dirty="0" smtClean="0">
                          <a:solidFill>
                            <a:schemeClr val="tx1"/>
                          </a:solidFill>
                        </a:rPr>
                        <a:t>	D - количество календарных дней обучения в текущем учебном году до даты фактического оказания услуг, определяемое согласно приложению 15.</a:t>
                      </a:r>
                    </a:p>
                    <a:p>
                      <a:r>
                        <a:rPr lang="ru-RU" sz="1350" dirty="0" smtClean="0">
                          <a:solidFill>
                            <a:schemeClr val="tx1"/>
                          </a:solidFill>
                        </a:rPr>
                        <a:t>	В случае фактического оказания Обучающемуся образовательных услуг за осенний (весенний) семестр в полном объеме, размер стоимости образовательных услуг принимается равной половине годовой стоимости образовательных услуг в соответствующем учебном году.</a:t>
                      </a:r>
                    </a:p>
                    <a:p>
                      <a:r>
                        <a:rPr lang="ru-RU" sz="1350" dirty="0" smtClean="0">
                          <a:solidFill>
                            <a:schemeClr val="tx1"/>
                          </a:solidFill>
                        </a:rPr>
                        <a:t>	Под годовой стоимостью обучения понимается стоимость, распределенная равномерно на учебный год 303 (304) дней, при этом наличие каникул, выходных и праздничных дней, приходящихся на учебный год, не влияет на размер оплаты в данном периоде.</a:t>
                      </a:r>
                      <a:endParaRPr lang="ru-RU" sz="13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592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7276213"/>
              </p:ext>
            </p:extLst>
          </p:nvPr>
        </p:nvGraphicFramePr>
        <p:xfrm>
          <a:off x="457200" y="993442"/>
          <a:ext cx="8435280" cy="4241870"/>
        </p:xfrm>
        <a:graphic>
          <a:graphicData uri="http://schemas.openxmlformats.org/drawingml/2006/table">
            <a:tbl>
              <a:tblPr firstRow="1" bandRow="1"/>
              <a:tblGrid>
                <a:gridCol w="1594520"/>
                <a:gridCol w="3240360"/>
                <a:gridCol w="3600400"/>
              </a:tblGrid>
              <a:tr h="1283430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18002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6.11.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b="0" baseline="0" dirty="0" smtClean="0">
                          <a:solidFill>
                            <a:schemeClr val="tx1"/>
                          </a:solidFill>
                        </a:rPr>
                        <a:t>      </a:t>
                      </a:r>
                      <a:r>
                        <a:rPr lang="ru-RU" sz="1350" b="0" dirty="0" smtClean="0">
                          <a:solidFill>
                            <a:schemeClr val="tx1"/>
                          </a:solidFill>
                        </a:rPr>
                        <a:t>В стоимость обучения не входит оплата за проживание в общежитии</a:t>
                      </a:r>
                      <a:r>
                        <a:rPr lang="ru-RU" sz="135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endParaRPr lang="ru-RU" sz="1350" b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350" b="0" i="1" dirty="0" smtClean="0">
                          <a:solidFill>
                            <a:schemeClr val="tx1"/>
                          </a:solidFill>
                        </a:rPr>
                        <a:t>в предлагаемой редакции  указанный пункт - п. 6.12</a:t>
                      </a:r>
                    </a:p>
                    <a:p>
                      <a:endParaRPr lang="ru-RU" sz="135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     При возникновении переплаты по Договору переплата засчитывается в счет предстоящих платежей или возвращается Заказчику по его письменному заявлению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smtClean="0">
                          <a:solidFill>
                            <a:schemeClr val="tx1"/>
                          </a:solidFill>
                        </a:rPr>
                        <a:t>В 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текущей редакции п. 6.9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103219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6.12.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5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    В стоимость обучения не входит оплата за проживание в общежитии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В текущей редакции п. 6.11</a:t>
                      </a:r>
                      <a:endParaRPr lang="ru-RU" sz="14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07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7590158"/>
              </p:ext>
            </p:extLst>
          </p:nvPr>
        </p:nvGraphicFramePr>
        <p:xfrm>
          <a:off x="457200" y="620688"/>
          <a:ext cx="8229600" cy="5508104"/>
        </p:xfrm>
        <a:graphic>
          <a:graphicData uri="http://schemas.openxmlformats.org/drawingml/2006/table">
            <a:tbl>
              <a:tblPr firstRow="1" bandRow="1"/>
              <a:tblGrid>
                <a:gridCol w="1594520"/>
                <a:gridCol w="3168352"/>
                <a:gridCol w="3466728"/>
              </a:tblGrid>
              <a:tr h="936104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5.2. раздела 5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дополнить абзацем: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Стоимость дополнительных образовательных услуг и услуг, определенных п. 2.3.3. настоящего Положения, определяется на основе расчета экономически обоснованных </a:t>
                      </a:r>
                      <a:r>
                        <a:rPr kumimoji="0"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затрат, необходимых для оказания соответствующих платных услуг, с учетом требований к качеству оказания этих услуг и конъюнктуры рынка, ставок налогов и сборов, включаемых в стоимость услуг.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Стоимость дополнительных образовательных услуг и услуг, определенных п. 2.3.3. настоящего Положения, определяется на основе расчета экономически обоснованных затрат, необходимых для оказания соответствующих платных услуг, с учетом требований к качеству оказания этих услуг и конъюнктуры рынка, ставок налогов и сборов, включаемых в стоимость услуг.</a:t>
                      </a: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Калькуляция (расчет) согласовывается с Централизованной бухгалтерией в части налогообложения. Применение налоговой ставки и ее размер определяется Централизованной бухгалтерией в зависимости от вида услуг согласно Налоговому кодексу Российской федерации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52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1770393"/>
              </p:ext>
            </p:extLst>
          </p:nvPr>
        </p:nvGraphicFramePr>
        <p:xfrm>
          <a:off x="457200" y="620688"/>
          <a:ext cx="8435280" cy="5400600"/>
        </p:xfrm>
        <a:graphic>
          <a:graphicData uri="http://schemas.openxmlformats.org/drawingml/2006/table">
            <a:tbl>
              <a:tblPr firstRow="1" bandRow="1"/>
              <a:tblGrid>
                <a:gridCol w="1522512"/>
                <a:gridCol w="3384376"/>
                <a:gridCol w="3528392"/>
              </a:tblGrid>
              <a:tr h="1224136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792088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Раздел 6 изложить в новой редакции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ПОРЯДОК ОПЛАТЫ ПО ДОГОВОРУ ОКАЗАНИЯ ПЛАТНЫХ ОБРАЗОВАТЕЛЬНЫХ УСЛУГ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ПОРЯДОК ОПЛАТЫ ПО ДОГОВОРУ ОКАЗАНИЯ ПЛАТНЫХ ОБРАЗОВАТЕЛЬНЫХ УСЛУГ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38437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6.1.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Оплата за образовательные услуги осуществляется на условиях предоплаты. Период, за который осуществляется предоплата, и сроки внесения денежных средств определяются по условиям договора об оказании платных образовательных услуг. 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   Оплата за первый год обучения производится на условиях предоплаты за весь учебный год либо за первое полугодие и должна быть внесена до 1 (первого) учебного дня соответствующего учебного года.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rtl="0" eaLnBrk="1" latinLnBrk="0" hangingPunct="1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Оплата за образовательные услуги осуществляется на условиях предоплаты. Период, за который осуществляется предоплата, и сроки внесения денежных средств определяются по условиям договора об оказании платных образовательных услуг. </a:t>
                      </a:r>
                    </a:p>
                    <a:p>
                      <a:pPr marL="0" algn="just" rtl="0" eaLnBrk="1" latinLnBrk="0" hangingPunct="1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Оплата за первый год обучения производится на условиях предоплаты за весь учебный год либо за первое полугодие и должна быть внесена до 1 (первого) учебного дня соответствующего учебного года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75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9650356"/>
              </p:ext>
            </p:extLst>
          </p:nvPr>
        </p:nvGraphicFramePr>
        <p:xfrm>
          <a:off x="457200" y="620688"/>
          <a:ext cx="8229600" cy="5721464"/>
        </p:xfrm>
        <a:graphic>
          <a:graphicData uri="http://schemas.openxmlformats.org/drawingml/2006/table">
            <a:tbl>
              <a:tblPr firstRow="1" bandRow="1"/>
              <a:tblGrid>
                <a:gridCol w="1594520"/>
                <a:gridCol w="3240360"/>
                <a:gridCol w="3394720"/>
              </a:tblGrid>
              <a:tr h="936104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6.2.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   При обучении в университете по основным образовательным программам: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бакалавриата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специалитета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, магистратуры оплата за первое полугодие (осенний семестр) соответствующего учебного года производится не позднее – 1 сентября соответствующего календарного года, за второе полугодие (весенний семестр) -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не позднее 15 января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следующего календарного года. </a:t>
                      </a:r>
                    </a:p>
                    <a:p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 иным основным образовательным программам оплата производится с учетом календарных особенностей организации учебного процесса, но также на условиях предоплаты. </a:t>
                      </a:r>
                    </a:p>
                    <a:p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 соглашению сторон в договоре об оказании платных образовательных услуг может быть установлен иной порядок оплаты. 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   При обучении в Университете по основным образовательным программам: 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бакалавриата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специалитета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, магистратуры оплата за первое полугодие (осенний семестр) соответствующего учебного года производится до 1 сентября соответствующего календарного года, за второе полугодие (весенний семестр) -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до 15 января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 следующего календарного года. 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     По иным основным образовательным программам оплата производится с учетом календарных особенностей организации учебного процесса, но также на условиях предоплаты. 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    По соглашению сторон в договоре об оказании платных образовательных услуг может быть установлен иной порядок оплаты.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078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4752107"/>
              </p:ext>
            </p:extLst>
          </p:nvPr>
        </p:nvGraphicFramePr>
        <p:xfrm>
          <a:off x="457200" y="620688"/>
          <a:ext cx="8229600" cy="5812904"/>
        </p:xfrm>
        <a:graphic>
          <a:graphicData uri="http://schemas.openxmlformats.org/drawingml/2006/table">
            <a:tbl>
              <a:tblPr firstRow="1" bandRow="1"/>
              <a:tblGrid>
                <a:gridCol w="1594520"/>
                <a:gridCol w="3240360"/>
                <a:gridCol w="3394720"/>
              </a:tblGrid>
              <a:tr h="936104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6.3.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    При обучении в университете по дополнительным образовательным программам оплата обучения производится с учетом календарных особенностей организации учебного процесса, но также на условиях предоплаты.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     При обучении в Университете по дополнительным образовательным программам оплата обучения производится с учетом календарных особенностей организации учебного процесса, а также на условиях предоплаты.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6.4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исключен абзац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 согласованию между Исполнителем и Заказчиком (Заказчиком- Потребителем) могут быть изменены сроки оплаты.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Решение об изменении сроков оплаты в индивидуальном порядке принимает Исполнитель на основании личного заявления Заказчика и по ходатайству декана соответствующего факультета (директора института, колледжа, техникума).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Изменение сроков оплаты оформляется дополнительным соглашением к договору.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По согласованию между Исполнителем и Заказчиком (Заказчиком- Потребителем) и на основании локальных актов Университета сроки оплаты могут быть изменены. Изменение сроков оплаты оформляется приказом ректора и дополнительным соглашением к договору.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38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4272975"/>
              </p:ext>
            </p:extLst>
          </p:nvPr>
        </p:nvGraphicFramePr>
        <p:xfrm>
          <a:off x="457200" y="260649"/>
          <a:ext cx="8229600" cy="6339840"/>
        </p:xfrm>
        <a:graphic>
          <a:graphicData uri="http://schemas.openxmlformats.org/drawingml/2006/table">
            <a:tbl>
              <a:tblPr firstRow="1" bandRow="1"/>
              <a:tblGrid>
                <a:gridCol w="1594520"/>
                <a:gridCol w="2304256"/>
                <a:gridCol w="4330824"/>
              </a:tblGrid>
              <a:tr h="864095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6.5.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В случае отчисления Потребителя из университета остаток средств, не использованных за обучение, возвращается Заказчику (по его заявлению) пропорционально не оказанным услугам. Фактические затраты рассчитываются на дату приказа об отчислении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endParaRPr lang="ru-RU" sz="1400" b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в предлагаемой редакции  указанный</a:t>
                      </a:r>
                      <a:r>
                        <a:rPr lang="ru-RU" sz="1400" b="0" i="1" baseline="0" dirty="0" smtClean="0">
                          <a:solidFill>
                            <a:schemeClr val="tx1"/>
                          </a:solidFill>
                        </a:rPr>
                        <a:t> пункт 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с дополнениями  - п. 6.7</a:t>
                      </a:r>
                      <a:endParaRPr lang="ru-RU" sz="1400" b="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В случае, если Заказчик не произвел оплату по Договору об оказании платных образовательных услуг в установленные Договором (дополнительным соглашением к Договору) сроки, информация о задолженности за обучение в течение 15 календарных дней после наступления предельного срока оплаты передается департаментом планово-экономической работы директорам структурных подразделений Исполнителя для организации работы по подготовке приказов об отчислении обучающихся из Университета или решения вопроса о предоставлении Заказчику отсрочки/рассрочки.</a:t>
                      </a: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Приказы об отчислении обучающихся подаются на утверждение ректору Университета в течение 15 календарных дней после направления информации о наличии задолженности за обучение.</a:t>
                      </a: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Учет договорных обязательств в филиалах ведется самостоятельно,  подготовка приказов об отчислении обучающихся из филиалов Университета осуществляется в установленные настоящим пунктом сроки. 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09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9873167"/>
              </p:ext>
            </p:extLst>
          </p:nvPr>
        </p:nvGraphicFramePr>
        <p:xfrm>
          <a:off x="179512" y="81488"/>
          <a:ext cx="8784976" cy="6659880"/>
        </p:xfrm>
        <a:graphic>
          <a:graphicData uri="http://schemas.openxmlformats.org/drawingml/2006/table">
            <a:tbl>
              <a:tblPr firstRow="1" bandRow="1"/>
              <a:tblGrid>
                <a:gridCol w="1648323"/>
                <a:gridCol w="3126385"/>
                <a:gridCol w="4010268"/>
              </a:tblGrid>
              <a:tr h="792088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268049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6.6.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В случае предоставления Потребителю академического отпуска предоплата, произведенная Заказчиком (Заказчиком-Потребителем) до академического отпуска и не израсходованная до его начала, засчитывается в стоимость обучения за учебный год, в котором будет учиться Потребитель после выхода из академического отпуска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</a:p>
                    <a:p>
                      <a:endParaRPr lang="ru-RU" sz="1400" b="0" i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в предлагаемой редакции  указанный пункт - п. 6.8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В случае задержки оплаты за обучение на срок более 30 календарных дней Исполнитель имеет право прекратить оказание образовательных услуг и расторгнуть Договор об оказании платных образовательных услуг в одностороннем порядке.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263185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6.7.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Оплата обучения Обучающегося по имеющим государственную аккредитацию образовательным программам может производиться за счет средств материнского (семейного) капитала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endParaRPr lang="ru-RU" sz="14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в предлагаемой редакции  указанный пункт - п. 6.9</a:t>
                      </a:r>
                      <a:endParaRPr lang="ru-RU" sz="14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i="1" dirty="0" smtClean="0">
                          <a:solidFill>
                            <a:schemeClr val="tx1"/>
                          </a:solidFill>
                        </a:rPr>
                        <a:t>В текущей редакции п. 6.5 и 6.10</a:t>
                      </a:r>
                    </a:p>
                    <a:p>
                      <a:endParaRPr lang="ru-RU" sz="1300" b="0" i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В </a:t>
                      </a:r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случае отчисления Потребителя из Университета остаток средств, не использованных за обучение, возвращается Заказчику по его заявлению и на основании заключения, оформленного согласно приложению 15 к Положению и подписанного деканом факультета или другим сотрудником, ответственным за учебный процесс. В случае не предоставления информации о количестве дней фактически оказанных образовательных услуг затраты рассчитываются на дату приказа об отчислении.  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352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6764493"/>
              </p:ext>
            </p:extLst>
          </p:nvPr>
        </p:nvGraphicFramePr>
        <p:xfrm>
          <a:off x="457200" y="260648"/>
          <a:ext cx="8229600" cy="5913120"/>
        </p:xfrm>
        <a:graphic>
          <a:graphicData uri="http://schemas.openxmlformats.org/drawingml/2006/table">
            <a:tbl>
              <a:tblPr firstRow="1" bandRow="1"/>
              <a:tblGrid>
                <a:gridCol w="1594520"/>
                <a:gridCol w="1440160"/>
                <a:gridCol w="5194920"/>
              </a:tblGrid>
              <a:tr h="770384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6.7.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дополнено словом «часов» 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Сумма денежных средств, подлежащих возврату Заказчику всех форм обучения с учетом фактически оказанных образовательных услуг, приходящихся на количество календарных дней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(часов)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обучения, рассчитывается по формуле: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S(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возвр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) = S(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опл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) - S(год) / 303(304) х D, где: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- S(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возвр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) - сумма денежных средств, подлежащих возврату4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- S(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опл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) – сумма оплаченных денежных средств за текущий учебный год;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- S(год) - стоимость обучения на текущий учебный год;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- D - количество календарных дней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(часов)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обучения в текущем учебном году до даты фактического оказания услуг, определяемое согласно приложению 15 к Положению.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Под годовой стоимостью обучения понимается стоимость, распределенная равномерно на учебный год - 303 (304) дней, при этом наличие каникул, выходных и праздничных дней, приходящихся на учебный год, не влияет на размер оплаты в данном периоде.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В случае фактического оказания Обучающемуся образовательных услуг за осенний (весенний) семестр в полном объеме, размер стоимости образовательных услуг принимается равным половине годовой стоимости образовательных услуг в соответствующем учебном году.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278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998390"/>
              </p:ext>
            </p:extLst>
          </p:nvPr>
        </p:nvGraphicFramePr>
        <p:xfrm>
          <a:off x="457200" y="44624"/>
          <a:ext cx="8229600" cy="6659880"/>
        </p:xfrm>
        <a:graphic>
          <a:graphicData uri="http://schemas.openxmlformats.org/drawingml/2006/table">
            <a:tbl>
              <a:tblPr firstRow="1" bandRow="1"/>
              <a:tblGrid>
                <a:gridCol w="1594520"/>
                <a:gridCol w="3096344"/>
                <a:gridCol w="3538736"/>
              </a:tblGrid>
              <a:tr h="792088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6.8.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    Оплата услуг, осуществляемая за счет средств материнского (семейного) капитала, производится территориальным органом ПФР путем безналичного перечисления денежных средств на расчетный счет Исполнителя в банке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в предлагаемой редакции  указанный пункт - п. 6.10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В случае предоставления Потребителю академического отпуска предоплата, произведенная Заказчиком (Заказчиком-Потребителем) до академического отпуска и не израсходованная до его начала, засчитывается в стоимость обучения за учебный год, в котором будет учиться Потребитель после выхода из академического отпуска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В текущей редакции п. 6.6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6.9.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При возникновении переплаты по Договору переплата засчитывается в счет предстоящих платежей или возвращается Заказчику по его письменному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заявлению.</a:t>
                      </a:r>
                    </a:p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в предлагаемой редакции  указанный пункт - п. 6.11</a:t>
                      </a:r>
                      <a:endParaRPr lang="ru-RU" sz="1400" b="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Оплата обучения Обучающегося по имеющим государственную аккредитацию образовательным программам может производиться за счет средств материнского (семейного) капитала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endParaRPr lang="ru-RU" sz="14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В текущей редакции п. 6.7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6.10.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b="0" i="1" baseline="0" dirty="0" smtClean="0">
                          <a:solidFill>
                            <a:schemeClr val="tx1"/>
                          </a:solidFill>
                        </a:rPr>
                        <a:t>в предлагаемой редакции  указанный пункт - п. 6.7</a:t>
                      </a:r>
                    </a:p>
                    <a:p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В </a:t>
                      </a:r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случае расторжения договора на оказание платных образовательных услуг, возврат авансом уплаченных денежных средств производится по письменному заявлению Заказчика и на основании заключения, </a:t>
                      </a:r>
                      <a:endParaRPr lang="ru-RU" sz="13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  Оплата </a:t>
                      </a:r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услуг, осуществляемая за счет средств материнского (семейного) капитала, производится территориальным органом ПФР путем безналичного перечисления денежных средств на расчетный счет Исполнителя в банке</a:t>
                      </a:r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В текущей редакции п. 6.8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981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200</TotalTime>
  <Words>1613</Words>
  <Application>Microsoft Office PowerPoint</Application>
  <PresentationFormat>Экран (4:3)</PresentationFormat>
  <Paragraphs>146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Изменения и дополнения  в Положение «Об оказании платных образовательных услуг»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и дополнения  в приказ ФГАОУ ВО  «КФУ им. В.И. Вернадского от 29.12.2014 № 26  «Об утверждении Положения «Об оказании платных образовательных услуг»</dc:title>
  <dc:creator>User</dc:creator>
  <cp:lastModifiedBy>User</cp:lastModifiedBy>
  <cp:revision>94</cp:revision>
  <cp:lastPrinted>2016-01-29T10:23:45Z</cp:lastPrinted>
  <dcterms:created xsi:type="dcterms:W3CDTF">2016-01-27T08:38:48Z</dcterms:created>
  <dcterms:modified xsi:type="dcterms:W3CDTF">2016-01-29T10:28:34Z</dcterms:modified>
</cp:coreProperties>
</file>