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9" d="100"/>
          <a:sy n="79" d="100"/>
        </p:scale>
        <p:origin x="-1260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D7AE-0087-4623-86DA-59F39EE022AB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6A3E-45BA-40A3-85A7-46C81553369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D7AE-0087-4623-86DA-59F39EE022AB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6A3E-45BA-40A3-85A7-46C8155336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D7AE-0087-4623-86DA-59F39EE022AB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6A3E-45BA-40A3-85A7-46C8155336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D7AE-0087-4623-86DA-59F39EE022AB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6A3E-45BA-40A3-85A7-46C8155336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D7AE-0087-4623-86DA-59F39EE022AB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6A3E-45BA-40A3-85A7-46C81553369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D7AE-0087-4623-86DA-59F39EE022AB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6A3E-45BA-40A3-85A7-46C8155336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D7AE-0087-4623-86DA-59F39EE022AB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6A3E-45BA-40A3-85A7-46C8155336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D7AE-0087-4623-86DA-59F39EE022AB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6A3E-45BA-40A3-85A7-46C8155336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D7AE-0087-4623-86DA-59F39EE022AB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6A3E-45BA-40A3-85A7-46C8155336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D7AE-0087-4623-86DA-59F39EE022AB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6A3E-45BA-40A3-85A7-46C8155336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D7AE-0087-4623-86DA-59F39EE022AB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9E46A3E-45BA-40A3-85A7-46C815533698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14BD7AE-0087-4623-86DA-59F39EE022AB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9E46A3E-45BA-40A3-85A7-46C815533698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6192687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</a:rPr>
              <a:t>Изменения и дополнения </a:t>
            </a:r>
            <a:br>
              <a:rPr lang="ru-RU" sz="4000" dirty="0" smtClean="0">
                <a:solidFill>
                  <a:schemeClr val="bg1"/>
                </a:solidFill>
              </a:rPr>
            </a:br>
            <a:r>
              <a:rPr lang="ru-RU" sz="4000" dirty="0" smtClean="0">
                <a:solidFill>
                  <a:schemeClr val="bg1"/>
                </a:solidFill>
              </a:rPr>
              <a:t>в </a:t>
            </a:r>
            <a:r>
              <a:rPr lang="ru-RU" sz="4000" dirty="0">
                <a:solidFill>
                  <a:schemeClr val="bg1"/>
                </a:solidFill>
              </a:rPr>
              <a:t>ПОРЯДОК</a:t>
            </a:r>
            <a:br>
              <a:rPr lang="ru-RU" sz="4000" dirty="0">
                <a:solidFill>
                  <a:schemeClr val="bg1"/>
                </a:solidFill>
              </a:rPr>
            </a:br>
            <a:r>
              <a:rPr lang="ru-RU" sz="4000" dirty="0">
                <a:solidFill>
                  <a:schemeClr val="bg1"/>
                </a:solidFill>
              </a:rPr>
              <a:t>предоставления обучающимся отсрочки или рассрочки оплаты за обучение по договорам об оказании платных образовательных услуг, </a:t>
            </a:r>
            <a:br>
              <a:rPr lang="ru-RU" sz="4000" dirty="0">
                <a:solidFill>
                  <a:schemeClr val="bg1"/>
                </a:solidFill>
              </a:rPr>
            </a:br>
            <a:r>
              <a:rPr lang="ru-RU" sz="4000" dirty="0">
                <a:solidFill>
                  <a:schemeClr val="bg1"/>
                </a:solidFill>
              </a:rPr>
              <a:t>скидок по оплате за обучение </a:t>
            </a:r>
            <a:r>
              <a:rPr lang="ru-RU" sz="4000" dirty="0" smtClean="0">
                <a:solidFill>
                  <a:schemeClr val="bg1"/>
                </a:solidFill>
              </a:rPr>
              <a:t>в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ru-RU" sz="4000" dirty="0" smtClean="0">
                <a:solidFill>
                  <a:schemeClr val="bg1"/>
                </a:solidFill>
              </a:rPr>
              <a:t>ФГАОУ </a:t>
            </a:r>
            <a:r>
              <a:rPr lang="ru-RU" sz="4000" dirty="0">
                <a:solidFill>
                  <a:schemeClr val="bg1"/>
                </a:solidFill>
              </a:rPr>
              <a:t>ВО «КФУ </a:t>
            </a:r>
            <a:r>
              <a:rPr lang="en-US" sz="4000" dirty="0" smtClean="0">
                <a:solidFill>
                  <a:schemeClr val="bg1"/>
                </a:solidFill>
              </a:rPr>
              <a:t>                               </a:t>
            </a:r>
            <a:r>
              <a:rPr lang="ru-RU" sz="4000" dirty="0" smtClean="0">
                <a:solidFill>
                  <a:schemeClr val="bg1"/>
                </a:solidFill>
              </a:rPr>
              <a:t>им.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ru-RU" sz="4000" dirty="0" smtClean="0">
                <a:solidFill>
                  <a:schemeClr val="bg1"/>
                </a:solidFill>
              </a:rPr>
              <a:t>В.И.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ru-RU" sz="4000" dirty="0" smtClean="0">
                <a:solidFill>
                  <a:schemeClr val="bg1"/>
                </a:solidFill>
              </a:rPr>
              <a:t>Вернадского</a:t>
            </a:r>
            <a:r>
              <a:rPr lang="ru-RU" sz="4000" dirty="0">
                <a:solidFill>
                  <a:schemeClr val="bg1"/>
                </a:solidFill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60512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5691168"/>
              </p:ext>
            </p:extLst>
          </p:nvPr>
        </p:nvGraphicFramePr>
        <p:xfrm>
          <a:off x="457200" y="183094"/>
          <a:ext cx="8229600" cy="6414258"/>
        </p:xfrm>
        <a:graphic>
          <a:graphicData uri="http://schemas.openxmlformats.org/drawingml/2006/table">
            <a:tbl>
              <a:tblPr firstRow="1" bandRow="1"/>
              <a:tblGrid>
                <a:gridCol w="1594520"/>
                <a:gridCol w="3168352"/>
                <a:gridCol w="3466728"/>
              </a:tblGrid>
              <a:tr h="1001240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Раздел локального</a:t>
                      </a:r>
                      <a:r>
                        <a:rPr lang="ru-RU" baseline="0" dirty="0" smtClean="0"/>
                        <a:t> акта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Текущая редакция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Предлагаемые изменения и дополнения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2151658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Пункт 1.11 раздела 1</a:t>
                      </a: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Дополнен предложением:</a:t>
                      </a:r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kumimoji="0" lang="ru-RU" sz="14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Предоставление отсрочки/рассрочки, скидки на оплату за обучение, их отмена устанавливаются приказом Ректора Университета.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Предоставление отсрочки/рассрочки, скидки на оплату за обучение, их отмена устанавливаются приказом ректора Университета,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за исключением случаев предоставления отсрочки оплаты за обучение на период оформления документов по распоряжению средствами материнского капитала.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325581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Пункт 2.3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раздела 2</a:t>
                      </a: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Изменена формулировка «себестоимость образовательных услуг»</a:t>
                      </a:r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Право на получение скидки по оплате за обучение может быть предоставлено:</a:t>
                      </a: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1) согласно условиям Коллективного договора работникам Университета:</a:t>
                      </a: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- которые обучают детей или внуков (в случае определения их опекунами или попечителями) при условии, </a:t>
                      </a:r>
                      <a:r>
                        <a:rPr lang="ru-RU" sz="1300" b="0" dirty="0" smtClean="0">
                          <a:solidFill>
                            <a:schemeClr val="tx1"/>
                          </a:solidFill>
                        </a:rPr>
                        <a:t>что стаж работы их в Университете не менее 10 лет, ребенок получает образование впервые по определенному квалификационному уровню (снижение оплаты за обучение </a:t>
                      </a:r>
                      <a:r>
                        <a:rPr lang="ru-RU" sz="1300" b="1" dirty="0" smtClean="0">
                          <a:solidFill>
                            <a:schemeClr val="tx1"/>
                          </a:solidFill>
                        </a:rPr>
                        <a:t>до себестоимости образовательных услуг</a:t>
                      </a:r>
                      <a:r>
                        <a:rPr lang="ru-RU" sz="1300" b="0" dirty="0" smtClean="0">
                          <a:solidFill>
                            <a:schemeClr val="tx1"/>
                          </a:solidFill>
                        </a:rPr>
                        <a:t> при подтверждении их сложного 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solidFill>
                            <a:schemeClr val="tx1"/>
                          </a:solidFill>
                        </a:rPr>
                        <a:t>Право на получение скидки по оплате за обучение может быть предоставлено:</a:t>
                      </a:r>
                    </a:p>
                    <a:p>
                      <a:r>
                        <a:rPr lang="ru-RU" sz="1300" b="0" dirty="0" smtClean="0">
                          <a:solidFill>
                            <a:schemeClr val="tx1"/>
                          </a:solidFill>
                        </a:rPr>
                        <a:t>1) согласно условиям Коллективного договора работникам Университета:</a:t>
                      </a:r>
                    </a:p>
                    <a:p>
                      <a:r>
                        <a:rPr lang="ru-RU" sz="1300" b="0" dirty="0" smtClean="0">
                          <a:solidFill>
                            <a:schemeClr val="tx1"/>
                          </a:solidFill>
                        </a:rPr>
                        <a:t>- которые обучают детей или внуков (в случае определения их опекунами или попечителями) при условии, что </a:t>
                      </a:r>
                      <a:r>
                        <a:rPr lang="ru-RU" sz="1300" b="0" dirty="0" smtClean="0">
                          <a:solidFill>
                            <a:schemeClr val="tx1"/>
                          </a:solidFill>
                        </a:rPr>
                        <a:t>стаж работы их в Университете не менее 10 лет, ребенок получает образование впервые по определенному квалификационному уровню </a:t>
                      </a:r>
                      <a:r>
                        <a:rPr lang="ru-RU" sz="1300" b="1" dirty="0" smtClean="0">
                          <a:solidFill>
                            <a:schemeClr val="tx1"/>
                          </a:solidFill>
                        </a:rPr>
                        <a:t>(снижение оплаты за обучение до федерального норматива финансового обеспечения образовательной деятельности (нормативной стоимости образовательных услуг)</a:t>
                      </a:r>
                      <a:endParaRPr lang="ru-RU" sz="13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252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7905261"/>
              </p:ext>
            </p:extLst>
          </p:nvPr>
        </p:nvGraphicFramePr>
        <p:xfrm>
          <a:off x="395537" y="188641"/>
          <a:ext cx="8496944" cy="6376783"/>
        </p:xfrm>
        <a:graphic>
          <a:graphicData uri="http://schemas.openxmlformats.org/drawingml/2006/table">
            <a:tbl>
              <a:tblPr firstRow="1" bandRow="1"/>
              <a:tblGrid>
                <a:gridCol w="1584176"/>
                <a:gridCol w="3384376"/>
                <a:gridCol w="3528392"/>
              </a:tblGrid>
              <a:tr h="936103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Раздел локального</a:t>
                      </a:r>
                      <a:r>
                        <a:rPr lang="ru-RU" baseline="0" dirty="0" smtClean="0"/>
                        <a:t> акта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Текущая редакция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Предлагаемые изменения и дополнения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4693367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Изменена формулировка «себестоимость образовательных услуг»</a:t>
                      </a: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ru-RU" sz="1300" b="0" dirty="0" smtClean="0">
                          <a:solidFill>
                            <a:schemeClr val="tx1"/>
                          </a:solidFill>
                        </a:rPr>
                        <a:t>материального </a:t>
                      </a:r>
                      <a:r>
                        <a:rPr lang="ru-RU" sz="1300" b="0" dirty="0" smtClean="0">
                          <a:solidFill>
                            <a:schemeClr val="tx1"/>
                          </a:solidFill>
                        </a:rPr>
                        <a:t>положения); </a:t>
                      </a:r>
                    </a:p>
                    <a:p>
                      <a:pPr algn="l"/>
                      <a:r>
                        <a:rPr lang="ru-RU" sz="1300" b="0" dirty="0" smtClean="0">
                          <a:solidFill>
                            <a:schemeClr val="tx1"/>
                          </a:solidFill>
                        </a:rPr>
                        <a:t>- за обучение в аспирантуре (</a:t>
                      </a:r>
                      <a:r>
                        <a:rPr lang="ru-RU" sz="1300" b="1" dirty="0" smtClean="0">
                          <a:solidFill>
                            <a:schemeClr val="tx1"/>
                          </a:solidFill>
                        </a:rPr>
                        <a:t>снижение оплаты за обучение до себестоимости образовательных услуг</a:t>
                      </a:r>
                      <a:r>
                        <a:rPr lang="ru-RU" sz="1300" b="0" dirty="0" smtClean="0">
                          <a:solidFill>
                            <a:schemeClr val="tx1"/>
                          </a:solidFill>
                        </a:rPr>
                        <a:t>).</a:t>
                      </a:r>
                    </a:p>
                    <a:p>
                      <a:r>
                        <a:rPr lang="ru-RU" sz="1300" b="0" dirty="0" smtClean="0">
                          <a:solidFill>
                            <a:schemeClr val="tx1"/>
                          </a:solidFill>
                        </a:rPr>
                        <a:t>2) в размере, не превышающем разницы между стоимостью обучения, определенной договором с таким обучающимся (либо третьим лицом), и утвержденной ректором стоимостью обучения для граждан Российской Федерации по соответствующим образовательным программам, </a:t>
                      </a:r>
                      <a:r>
                        <a:rPr lang="ru-RU" sz="1300" b="0" dirty="0" smtClean="0">
                          <a:solidFill>
                            <a:schemeClr val="tx1"/>
                          </a:solidFill>
                        </a:rPr>
                        <a:t>может </a:t>
                      </a:r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быть предоставлена:</a:t>
                      </a:r>
                    </a:p>
                    <a:p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- иностранным гражданам, обучавшимся на платной основе в образовательных организациях, имущество которых, согласно распоряжению правительства Российской Федерации от 04.08.2014 года №1465-р, выступило в качестве базы для создания  ФГАОУ ВО «КФУ им. В.И. Вернадского», зачисленным в порядке перевода на обучение по соответствующим образовательным программам в Университет и </a:t>
                      </a:r>
                      <a:endParaRPr lang="ru-RU" sz="13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300" b="0" dirty="0" smtClean="0">
                          <a:solidFill>
                            <a:schemeClr val="tx1"/>
                          </a:solidFill>
                        </a:rPr>
                        <a:t>при </a:t>
                      </a:r>
                      <a:r>
                        <a:rPr lang="ru-RU" sz="1300" b="0" dirty="0" smtClean="0">
                          <a:solidFill>
                            <a:schemeClr val="tx1"/>
                          </a:solidFill>
                        </a:rPr>
                        <a:t>подтверждении их сложного материального положения; </a:t>
                      </a:r>
                    </a:p>
                    <a:p>
                      <a:r>
                        <a:rPr lang="ru-RU" sz="1300" b="0" dirty="0" smtClean="0">
                          <a:solidFill>
                            <a:schemeClr val="tx1"/>
                          </a:solidFill>
                        </a:rPr>
                        <a:t>- за обучение в аспирантуре (</a:t>
                      </a:r>
                      <a:r>
                        <a:rPr lang="ru-RU" sz="1300" b="1" dirty="0" smtClean="0">
                          <a:solidFill>
                            <a:schemeClr val="tx1"/>
                          </a:solidFill>
                        </a:rPr>
                        <a:t>снижение оплаты за обучение до федерального норматива финансового обеспечения образовательной деятельности (нормативной стоимости образовательных услуг</a:t>
                      </a:r>
                      <a:r>
                        <a:rPr lang="ru-RU" sz="1300" b="0" dirty="0" smtClean="0">
                          <a:solidFill>
                            <a:schemeClr val="tx1"/>
                          </a:solidFill>
                        </a:rPr>
                        <a:t>).</a:t>
                      </a:r>
                    </a:p>
                    <a:p>
                      <a:r>
                        <a:rPr lang="ru-RU" sz="1300" b="0" dirty="0" smtClean="0">
                          <a:solidFill>
                            <a:schemeClr val="tx1"/>
                          </a:solidFill>
                        </a:rPr>
                        <a:t>2) в размере, не превышающем разницы между стоимостью обучения, определенной договором с таким обучающимся (либо третьим лицом</a:t>
                      </a:r>
                      <a:r>
                        <a:rPr lang="ru-RU" sz="1300" b="0" dirty="0" smtClean="0">
                          <a:solidFill>
                            <a:schemeClr val="tx1"/>
                          </a:solidFill>
                        </a:rPr>
                        <a:t>), и утвержденной ректором стоимостью обучения для граждан Российской Федерации по соответствующим образовательным программам, может быть предоставлена:</a:t>
                      </a:r>
                    </a:p>
                    <a:p>
                      <a:r>
                        <a:rPr lang="ru-RU" sz="1300" b="0" dirty="0" smtClean="0">
                          <a:solidFill>
                            <a:schemeClr val="tx1"/>
                          </a:solidFill>
                        </a:rPr>
                        <a:t>- иностранным гражданам, обучавшимся на платной основе в образовательных организациях, имущество которых, согласно распоряжению Правительства Российской Федерации от 04.08.2014 № 1465-р, выступило в качестве базы для создания  ФГАОУ ВО «КФУ им. В.И. Вернадского», зачисленным в порядке перевода на обучение по соответствующим образовательным программам в Университет и  </a:t>
                      </a:r>
                      <a:endParaRPr lang="ru-RU" sz="13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75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1099425"/>
              </p:ext>
            </p:extLst>
          </p:nvPr>
        </p:nvGraphicFramePr>
        <p:xfrm>
          <a:off x="251520" y="404664"/>
          <a:ext cx="8712968" cy="5760640"/>
        </p:xfrm>
        <a:graphic>
          <a:graphicData uri="http://schemas.openxmlformats.org/drawingml/2006/table">
            <a:tbl>
              <a:tblPr firstRow="1" bandRow="1"/>
              <a:tblGrid>
                <a:gridCol w="1594520"/>
                <a:gridCol w="3240360"/>
                <a:gridCol w="3878088"/>
              </a:tblGrid>
              <a:tr h="194320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Раздел локального</a:t>
                      </a:r>
                      <a:r>
                        <a:rPr lang="ru-RU" baseline="0" dirty="0" smtClean="0"/>
                        <a:t> акта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Текущая редакция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Предлагаемые изменения и дополнения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4846240">
                <a:tc>
                  <a:txBody>
                    <a:bodyPr/>
                    <a:lstStyle/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подтвердившим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свой статус соотечественника в установленном законодательством Российской Федерации порядке;</a:t>
                      </a: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- обучающимся Университета - иностранным гражданам, в случае получения ими во время обучения гражданства Российской Федерации или подтвердивших статус соотечественника в установленном законодательством Российской Федерации порядке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подтвердившим 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свой статус соотечественника в установленном законодательством Российской Федерации порядке;</a:t>
                      </a:r>
                    </a:p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- обучающимся Университета - иностранным гражданам в случае получения ими во время обучения гражданства Российской Федерации или подтвердивших статус соотечественника в установленном законодательством Российской Федерации порядке.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078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841510"/>
              </p:ext>
            </p:extLst>
          </p:nvPr>
        </p:nvGraphicFramePr>
        <p:xfrm>
          <a:off x="457200" y="620688"/>
          <a:ext cx="8229600" cy="5721464"/>
        </p:xfrm>
        <a:graphic>
          <a:graphicData uri="http://schemas.openxmlformats.org/drawingml/2006/table">
            <a:tbl>
              <a:tblPr firstRow="1" bandRow="1"/>
              <a:tblGrid>
                <a:gridCol w="1594520"/>
                <a:gridCol w="3240360"/>
                <a:gridCol w="3394720"/>
              </a:tblGrid>
              <a:tr h="936104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Раздел локального</a:t>
                      </a:r>
                      <a:r>
                        <a:rPr lang="ru-RU" baseline="0" dirty="0" smtClean="0"/>
                        <a:t> акта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Текущая редакция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Предлагаемые изменения и дополнения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Пункт 2.8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Изменен и дополнен абзацем:</a:t>
                      </a:r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Заявление и документы на предоставление отсрочки/рассрочки или скидки на оплату за обучение подаются обучающимися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не позднее, чем за 30 календарных дней до начала семестра или учебного года, на которые планируется их получение (за исключением форс-мажорных обстоятельств, срок предоставления заявлений по которым может быть сокращен).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Заявление и документы на предоставление отсрочки/рассрочки или скидки на оплату за обучение подаются обучающимися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до наступления предельного срока оплаты за соответствующий период обучения.</a:t>
                      </a:r>
                    </a:p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В случае наличия объективных причин, указывающих на невозможность подачи необходимых документов в установленный срок, заявление о предоставлении отсрочки/рассрочки может быть принято для рассмотрения в течение 15 календарных дней после наступления предельного срока оплаты по Договору об оказании платных образовательных услуг (дополнительного соглашения) при наличии ходатайства директора структурного подразделения.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385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6940127"/>
              </p:ext>
            </p:extLst>
          </p:nvPr>
        </p:nvGraphicFramePr>
        <p:xfrm>
          <a:off x="251520" y="548680"/>
          <a:ext cx="8640960" cy="5486400"/>
        </p:xfrm>
        <a:graphic>
          <a:graphicData uri="http://schemas.openxmlformats.org/drawingml/2006/table">
            <a:tbl>
              <a:tblPr firstRow="1" bandRow="1"/>
              <a:tblGrid>
                <a:gridCol w="1450504"/>
                <a:gridCol w="3446040"/>
                <a:gridCol w="3744416"/>
              </a:tblGrid>
              <a:tr h="864095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Раздел локального</a:t>
                      </a:r>
                      <a:r>
                        <a:rPr lang="ru-RU" baseline="0" dirty="0" smtClean="0"/>
                        <a:t> акта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Текущая редакция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Предлагаемые изменения и дополнения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Пункт 3.2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В абзаце 8 исключено: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документ,  подтверждающий факт обращения в органы Пенсионного фонда Российской Федерации по вопросу осуществления выплат из средств материнского (семейного) капитала</a:t>
                      </a:r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     Документы, подтверждающие основания для получения отсрочки/рассрочки на оплату за обучение: </a:t>
                      </a: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-  справка о составе семьи;</a:t>
                      </a: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- справка органа социальной защиты о том, что семья обучающегося состоит на учете как малообеспеченная; </a:t>
                      </a: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- документы, подтверждающие обстоятельства, свидетельствующие о невозможности дальнейшей оплаты обучения в установленных размерах (установленные сроки), например: </a:t>
                      </a: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  •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копия удостоверения многодетной семьи;</a:t>
                      </a: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 • свидетельство о смерти кормильца, или другого члена семьи; </a:t>
                      </a: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 • если стихийное бедствие - справка о факте ущерба от соответствующих органов (МЧС, администрации населенного пункта).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      Документы, подтверждающие основания для получения отсрочки/рассрочки на оплату за обучение: </a:t>
                      </a:r>
                    </a:p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     -  справка о составе семьи;</a:t>
                      </a:r>
                    </a:p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     - справка органа социальной защиты о том, что семья обучающегося состоит на учете как малообеспеченная; </a:t>
                      </a:r>
                    </a:p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     - документы, подтверждающие обстоятельства, свидетельствующие о невозможности дальнейшей оплаты обучения в установленных размерах (установленные сроки), например: </a:t>
                      </a:r>
                    </a:p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     - копия удостоверения многодетной семьи;</a:t>
                      </a:r>
                    </a:p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    - свидетельство о смерти кормильца, или другого члена семьи; </a:t>
                      </a:r>
                    </a:p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 - если стихийное бедствие - справка о факте ущерба от соответствующих органов (МЧС, администрации населенного пункта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).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109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9552829"/>
              </p:ext>
            </p:extLst>
          </p:nvPr>
        </p:nvGraphicFramePr>
        <p:xfrm>
          <a:off x="539552" y="836712"/>
          <a:ext cx="8317613" cy="4419600"/>
        </p:xfrm>
        <a:graphic>
          <a:graphicData uri="http://schemas.openxmlformats.org/drawingml/2006/table">
            <a:tbl>
              <a:tblPr firstRow="1" bandRow="1"/>
              <a:tblGrid>
                <a:gridCol w="1648323"/>
                <a:gridCol w="3126385"/>
                <a:gridCol w="3542905"/>
              </a:tblGrid>
              <a:tr h="792088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Раздел локального</a:t>
                      </a:r>
                      <a:r>
                        <a:rPr lang="ru-RU" baseline="0" dirty="0" smtClean="0"/>
                        <a:t> акта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Текущая редакция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Предлагаемые изменения и дополнения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2680498">
                <a:tc>
                  <a:txBody>
                    <a:bodyPr/>
                    <a:lstStyle/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Исключено предложение</a:t>
                      </a: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копия государственного сертификата на материнский (семейный) капитал,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документ,  подтверждающий факт обращения в органы Пенсионного фонда Российской Федерации по вопросу осуществления выплат из средств материнского (семейного) капитала;</a:t>
                      </a:r>
                    </a:p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- другие документы, подтверждающие трудную жизненную ситуацию, материальное положение.</a:t>
                      </a:r>
                    </a:p>
                    <a:p>
                      <a:endParaRPr lang="ru-RU" sz="1400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- копия государственного сертификата на материнский (семейный) капитал;</a:t>
                      </a:r>
                    </a:p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- другие документы, подтверждающие трудную жизненную ситуацию, материальное положение.</a:t>
                      </a:r>
                    </a:p>
                    <a:p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352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2919047"/>
              </p:ext>
            </p:extLst>
          </p:nvPr>
        </p:nvGraphicFramePr>
        <p:xfrm>
          <a:off x="457200" y="260649"/>
          <a:ext cx="8229600" cy="5913120"/>
        </p:xfrm>
        <a:graphic>
          <a:graphicData uri="http://schemas.openxmlformats.org/drawingml/2006/table">
            <a:tbl>
              <a:tblPr firstRow="1" bandRow="1"/>
              <a:tblGrid>
                <a:gridCol w="1594520"/>
                <a:gridCol w="2808312"/>
                <a:gridCol w="3826768"/>
              </a:tblGrid>
              <a:tr h="864095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Раздел локального</a:t>
                      </a:r>
                      <a:r>
                        <a:rPr lang="ru-RU" baseline="0" dirty="0" smtClean="0"/>
                        <a:t> акта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Текущая редакция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/>
                        <a:t>Предлагаемые изменения и дополнения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Пункт 3.4. </a:t>
                      </a:r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дополнить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абзацем следующего содержания</a:t>
                      </a:r>
                    </a:p>
                    <a:p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   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В случае наступления обстоятельств, указанных в подпункте 4 пункта 2.2. раздела 2 настоящего Порядка </a:t>
                      </a:r>
                      <a:r>
                        <a:rPr lang="ru-RU" sz="1400" b="0" i="1" dirty="0" smtClean="0">
                          <a:solidFill>
                            <a:schemeClr val="tx1"/>
                          </a:solidFill>
                        </a:rPr>
                        <a:t>(оплата  за обучение из средств материнского капитала)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, сроки оплаты за обучение устанавливаются в индивидуальном порядке и фиксируются в дополнительном соглашении к Договору об оказании платных образовательных услуг без соблюдения процедуры, указанной в пункте 3.4. настоящего Порядка. Директор структурного подразделения подписывает с обучающимся дополнительное соглашение к договору об оказании платных образовательных услуг по установленной форме. Дополнительное соглашение в течение 3 рабочих дней передается в юридическое управление департамента правовой и кадровой работы для регистрации и хранения, в департамент планово-экономической работы – для учета.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2781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219</TotalTime>
  <Words>1146</Words>
  <Application>Microsoft Office PowerPoint</Application>
  <PresentationFormat>Экран (4:3)</PresentationFormat>
  <Paragraphs>92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Поток</vt:lpstr>
      <vt:lpstr>Изменения и дополнения  в ПОРЯДОК предоставления обучающимся отсрочки или рассрочки оплаты за обучение по договорам об оказании платных образовательных услуг,  скидок по оплате за обучение в ФГАОУ ВО «КФУ                                им. В.И. Вернадского»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Изменения и дополнения  в приказ ФГАОУ ВО  «КФУ им. В.И. Вернадского от 29.12.2014 № 26  «Об утверждении Положения «Об оказании платных образовательных услуг»</dc:title>
  <dc:creator>User</dc:creator>
  <cp:lastModifiedBy>User</cp:lastModifiedBy>
  <cp:revision>115</cp:revision>
  <cp:lastPrinted>2016-01-29T12:25:05Z</cp:lastPrinted>
  <dcterms:created xsi:type="dcterms:W3CDTF">2016-01-27T08:38:48Z</dcterms:created>
  <dcterms:modified xsi:type="dcterms:W3CDTF">2016-01-29T12:34:20Z</dcterms:modified>
</cp:coreProperties>
</file>