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rts/chart1.xml" ContentType="application/vnd.openxmlformats-officedocument.drawingml.chart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</p:sldMasterIdLst>
  <p:notesMasterIdLst>
    <p:notesMasterId r:id="rId18"/>
  </p:notesMasterIdLst>
  <p:sldIdLst>
    <p:sldId id="266" r:id="rId2"/>
    <p:sldId id="294" r:id="rId3"/>
    <p:sldId id="295" r:id="rId4"/>
    <p:sldId id="296" r:id="rId5"/>
    <p:sldId id="297" r:id="rId6"/>
    <p:sldId id="271" r:id="rId7"/>
    <p:sldId id="300" r:id="rId8"/>
    <p:sldId id="267" r:id="rId9"/>
    <p:sldId id="288" r:id="rId10"/>
    <p:sldId id="301" r:id="rId11"/>
    <p:sldId id="298" r:id="rId12"/>
    <p:sldId id="299" r:id="rId13"/>
    <p:sldId id="283" r:id="rId14"/>
    <p:sldId id="284" r:id="rId15"/>
    <p:sldId id="290" r:id="rId16"/>
    <p:sldId id="282" r:id="rId1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641" autoAdjust="0"/>
    <p:restoredTop sz="94660"/>
  </p:normalViewPr>
  <p:slideViewPr>
    <p:cSldViewPr snapToGrid="0">
      <p:cViewPr>
        <p:scale>
          <a:sx n="90" d="100"/>
          <a:sy n="90" d="100"/>
        </p:scale>
        <p:origin x="-1554" y="-60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3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24"/>
    </mc:Choice>
    <mc:Fallback>
      <c:style val="24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Объем НИОКР, тыс. руб.</c:v>
                </c:pt>
              </c:strCache>
            </c:strRef>
          </c:tx>
          <c:spPr>
            <a:solidFill>
              <a:schemeClr val="accent3">
                <a:tint val="95000"/>
              </a:schemeClr>
            </a:solidFill>
            <a:ln>
              <a:noFill/>
            </a:ln>
            <a:effectLst>
              <a:outerShdw blurRad="50800" dist="25400" dir="5400000" rotWithShape="0">
                <a:srgbClr val="000000">
                  <a:alpha val="45000"/>
                </a:srgbClr>
              </a:outerShdw>
            </a:effectLst>
            <a:scene3d>
              <a:camera prst="orthographicFront" fov="0">
                <a:rot lat="0" lon="0" rev="0"/>
              </a:camera>
              <a:lightRig rig="soft" dir="b">
                <a:rot lat="0" lon="0" rev="0"/>
              </a:lightRig>
            </a:scene3d>
            <a:sp3d prstMaterial="dkEdge">
              <a:bevelT w="63500" h="63500" prst="cross"/>
              <a:contourClr>
                <a:schemeClr val="accent3"/>
              </a:contourClr>
            </a:sp3d>
          </c:spPr>
          <c:invertIfNegative val="0"/>
          <c:dLbls>
            <c:txPr>
              <a:bodyPr/>
              <a:lstStyle/>
              <a:p>
                <a:pPr>
                  <a:defRPr sz="1200">
                    <a:latin typeface="Bookman Old Style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Лист1!$A$2:$A$13</c:f>
              <c:strCache>
                <c:ptCount val="12"/>
                <c:pt idx="0">
                  <c:v>ТА</c:v>
                </c:pt>
                <c:pt idx="1">
                  <c:v>ФИЗТЕХ</c:v>
                </c:pt>
                <c:pt idx="2">
                  <c:v>АСА</c:v>
                </c:pt>
                <c:pt idx="3">
                  <c:v>АБиП</c:v>
                </c:pt>
                <c:pt idx="4">
                  <c:v>НИЦИАК</c:v>
                </c:pt>
                <c:pt idx="5">
                  <c:v>ИЭиУ</c:v>
                </c:pt>
                <c:pt idx="6">
                  <c:v>МА</c:v>
                </c:pt>
                <c:pt idx="7">
                  <c:v>Институт сейсмологии и геодинамики</c:v>
                </c:pt>
                <c:pt idx="8">
                  <c:v>КрымНИИПРОЕКТ</c:v>
                </c:pt>
                <c:pt idx="9">
                  <c:v>НОЦ НУНР</c:v>
                </c:pt>
                <c:pt idx="10">
                  <c:v>Алуштинский филиал</c:v>
                </c:pt>
                <c:pt idx="11">
                  <c:v>ГПА (Ялта)</c:v>
                </c:pt>
              </c:strCache>
            </c:strRef>
          </c:cat>
          <c:val>
            <c:numRef>
              <c:f>Лист1!$B$2:$B$13</c:f>
              <c:numCache>
                <c:formatCode>General</c:formatCode>
                <c:ptCount val="12"/>
                <c:pt idx="0">
                  <c:v>31584.591</c:v>
                </c:pt>
                <c:pt idx="1">
                  <c:v>10950</c:v>
                </c:pt>
                <c:pt idx="2">
                  <c:v>10173.482</c:v>
                </c:pt>
                <c:pt idx="3">
                  <c:v>10300</c:v>
                </c:pt>
                <c:pt idx="4">
                  <c:v>15628.571</c:v>
                </c:pt>
                <c:pt idx="5">
                  <c:v>3000</c:v>
                </c:pt>
                <c:pt idx="6">
                  <c:v>4178.5710000000008</c:v>
                </c:pt>
                <c:pt idx="7">
                  <c:v>21580</c:v>
                </c:pt>
                <c:pt idx="8">
                  <c:v>3750</c:v>
                </c:pt>
                <c:pt idx="9">
                  <c:v>9628.5709999999617</c:v>
                </c:pt>
                <c:pt idx="10">
                  <c:v>4700</c:v>
                </c:pt>
                <c:pt idx="11">
                  <c:v>4653.2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25"/>
        <c:axId val="64825984"/>
        <c:axId val="64840064"/>
      </c:barChart>
      <c:catAx>
        <c:axId val="64825984"/>
        <c:scaling>
          <c:orientation val="minMax"/>
        </c:scaling>
        <c:delete val="0"/>
        <c:axPos val="l"/>
        <c:majorTickMark val="none"/>
        <c:minorTickMark val="none"/>
        <c:tickLblPos val="nextTo"/>
        <c:txPr>
          <a:bodyPr/>
          <a:lstStyle/>
          <a:p>
            <a:pPr>
              <a:defRPr sz="1200">
                <a:latin typeface="Bookman Old Style" pitchFamily="18" charset="0"/>
              </a:defRPr>
            </a:pPr>
            <a:endParaRPr lang="ru-RU"/>
          </a:p>
        </c:txPr>
        <c:crossAx val="64840064"/>
        <c:crosses val="autoZero"/>
        <c:auto val="1"/>
        <c:lblAlgn val="ctr"/>
        <c:lblOffset val="100"/>
        <c:noMultiLvlLbl val="0"/>
      </c:catAx>
      <c:valAx>
        <c:axId val="64840064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64825984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10"/>
    </mc:Choice>
    <mc:Fallback>
      <c:style val="10"/>
    </mc:Fallback>
  </mc:AlternateContent>
  <c:chart>
    <c:autoTitleDeleted val="1"/>
    <c:plotArea>
      <c:layout>
        <c:manualLayout>
          <c:layoutTarget val="inner"/>
          <c:xMode val="edge"/>
          <c:yMode val="edge"/>
          <c:x val="6.9472732460022404E-2"/>
          <c:y val="7.8973953868451754E-2"/>
          <c:w val="0.56710018595026779"/>
          <c:h val="0.8390082956467438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Публикации в изданиях, индексируемых в базе данных Web of Science</c:v>
                </c:pt>
              </c:strCache>
            </c:strRef>
          </c:tx>
          <c:invertIfNegative val="0"/>
          <c:cat>
            <c:strRef>
              <c:f>Лист1!$A$2:$A$8</c:f>
              <c:strCache>
                <c:ptCount val="7"/>
                <c:pt idx="0">
                  <c:v>ТА</c:v>
                </c:pt>
                <c:pt idx="1">
                  <c:v>Физтех</c:v>
                </c:pt>
                <c:pt idx="2">
                  <c:v>ИЭиУ</c:v>
                </c:pt>
                <c:pt idx="3">
                  <c:v>АСА</c:v>
                </c:pt>
                <c:pt idx="4">
                  <c:v>АБиП</c:v>
                </c:pt>
                <c:pt idx="5">
                  <c:v>МА</c:v>
                </c:pt>
                <c:pt idx="6">
                  <c:v>Др. подр.</c:v>
                </c:pt>
              </c:strCache>
            </c:strRef>
          </c:cat>
          <c:val>
            <c:numRef>
              <c:f>Лист1!$B$2:$B$8</c:f>
              <c:numCache>
                <c:formatCode>0%</c:formatCode>
                <c:ptCount val="7"/>
                <c:pt idx="0">
                  <c:v>0.4</c:v>
                </c:pt>
                <c:pt idx="1">
                  <c:v>0.43000000000000038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0.1</c:v>
                </c:pt>
                <c:pt idx="6">
                  <c:v>7.0000000000000034E-2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Цитирование публикаций, изданных за последние 5 полных лет в научной периодике, индексируемой в базе данных Web of Science</c:v>
                </c:pt>
              </c:strCache>
            </c:strRef>
          </c:tx>
          <c:invertIfNegative val="0"/>
          <c:cat>
            <c:strRef>
              <c:f>Лист1!$A$2:$A$8</c:f>
              <c:strCache>
                <c:ptCount val="7"/>
                <c:pt idx="0">
                  <c:v>ТА</c:v>
                </c:pt>
                <c:pt idx="1">
                  <c:v>Физтех</c:v>
                </c:pt>
                <c:pt idx="2">
                  <c:v>ИЭиУ</c:v>
                </c:pt>
                <c:pt idx="3">
                  <c:v>АСА</c:v>
                </c:pt>
                <c:pt idx="4">
                  <c:v>АБиП</c:v>
                </c:pt>
                <c:pt idx="5">
                  <c:v>МА</c:v>
                </c:pt>
                <c:pt idx="6">
                  <c:v>Др. подр.</c:v>
                </c:pt>
              </c:strCache>
            </c:strRef>
          </c:cat>
          <c:val>
            <c:numRef>
              <c:f>Лист1!$C$2:$C$8</c:f>
              <c:numCache>
                <c:formatCode>0%</c:formatCode>
                <c:ptCount val="7"/>
                <c:pt idx="0">
                  <c:v>0.2</c:v>
                </c:pt>
                <c:pt idx="1">
                  <c:v>0.45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0.1</c:v>
                </c:pt>
                <c:pt idx="6">
                  <c:v>0.25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Публикации в изданиях, индексируемых в базе данных Scopus</c:v>
                </c:pt>
              </c:strCache>
            </c:strRef>
          </c:tx>
          <c:invertIfNegative val="0"/>
          <c:cat>
            <c:strRef>
              <c:f>Лист1!$A$2:$A$8</c:f>
              <c:strCache>
                <c:ptCount val="7"/>
                <c:pt idx="0">
                  <c:v>ТА</c:v>
                </c:pt>
                <c:pt idx="1">
                  <c:v>Физтех</c:v>
                </c:pt>
                <c:pt idx="2">
                  <c:v>ИЭиУ</c:v>
                </c:pt>
                <c:pt idx="3">
                  <c:v>АСА</c:v>
                </c:pt>
                <c:pt idx="4">
                  <c:v>АБиП</c:v>
                </c:pt>
                <c:pt idx="5">
                  <c:v>МА</c:v>
                </c:pt>
                <c:pt idx="6">
                  <c:v>Др. подр.</c:v>
                </c:pt>
              </c:strCache>
            </c:strRef>
          </c:cat>
          <c:val>
            <c:numRef>
              <c:f>Лист1!$D$2:$D$8</c:f>
              <c:numCache>
                <c:formatCode>0%</c:formatCode>
                <c:ptCount val="7"/>
                <c:pt idx="0">
                  <c:v>0.35000000000000031</c:v>
                </c:pt>
                <c:pt idx="1">
                  <c:v>0.43000000000000038</c:v>
                </c:pt>
                <c:pt idx="2">
                  <c:v>5.0000000000000093E-2</c:v>
                </c:pt>
                <c:pt idx="3">
                  <c:v>0</c:v>
                </c:pt>
                <c:pt idx="4">
                  <c:v>0</c:v>
                </c:pt>
                <c:pt idx="5">
                  <c:v>0.1</c:v>
                </c:pt>
                <c:pt idx="6">
                  <c:v>7.0000000000000034E-2</c:v>
                </c:pt>
              </c:numCache>
            </c:numRef>
          </c:val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Цитирование публикаций, изданных за последние 5 полных лет в научной периодике, индексируемой в базе данных Scopus</c:v>
                </c:pt>
              </c:strCache>
            </c:strRef>
          </c:tx>
          <c:invertIfNegative val="0"/>
          <c:cat>
            <c:strRef>
              <c:f>Лист1!$A$2:$A$8</c:f>
              <c:strCache>
                <c:ptCount val="7"/>
                <c:pt idx="0">
                  <c:v>ТА</c:v>
                </c:pt>
                <c:pt idx="1">
                  <c:v>Физтех</c:v>
                </c:pt>
                <c:pt idx="2">
                  <c:v>ИЭиУ</c:v>
                </c:pt>
                <c:pt idx="3">
                  <c:v>АСА</c:v>
                </c:pt>
                <c:pt idx="4">
                  <c:v>АБиП</c:v>
                </c:pt>
                <c:pt idx="5">
                  <c:v>МА</c:v>
                </c:pt>
                <c:pt idx="6">
                  <c:v>Др. подр.</c:v>
                </c:pt>
              </c:strCache>
            </c:strRef>
          </c:cat>
          <c:val>
            <c:numRef>
              <c:f>Лист1!$E$2:$E$8</c:f>
              <c:numCache>
                <c:formatCode>0%</c:formatCode>
                <c:ptCount val="7"/>
                <c:pt idx="0">
                  <c:v>0.30000000000000032</c:v>
                </c:pt>
                <c:pt idx="1">
                  <c:v>0.45</c:v>
                </c:pt>
                <c:pt idx="2">
                  <c:v>5.0000000000000093E-2</c:v>
                </c:pt>
                <c:pt idx="3">
                  <c:v>0</c:v>
                </c:pt>
                <c:pt idx="4">
                  <c:v>0</c:v>
                </c:pt>
                <c:pt idx="5">
                  <c:v>0.1</c:v>
                </c:pt>
                <c:pt idx="6">
                  <c:v>0.1</c:v>
                </c:pt>
              </c:numCache>
            </c:numRef>
          </c:val>
        </c:ser>
        <c:ser>
          <c:idx val="4"/>
          <c:order val="4"/>
          <c:tx>
            <c:strRef>
              <c:f>Лист1!$F$1</c:f>
              <c:strCache>
                <c:ptCount val="1"/>
                <c:pt idx="0">
                  <c:v>Публикации в изданиях, включенных в Российский индекс научного цитирования (РИНЦ)</c:v>
                </c:pt>
              </c:strCache>
            </c:strRef>
          </c:tx>
          <c:invertIfNegative val="0"/>
          <c:cat>
            <c:strRef>
              <c:f>Лист1!$A$2:$A$8</c:f>
              <c:strCache>
                <c:ptCount val="7"/>
                <c:pt idx="0">
                  <c:v>ТА</c:v>
                </c:pt>
                <c:pt idx="1">
                  <c:v>Физтех</c:v>
                </c:pt>
                <c:pt idx="2">
                  <c:v>ИЭиУ</c:v>
                </c:pt>
                <c:pt idx="3">
                  <c:v>АСА</c:v>
                </c:pt>
                <c:pt idx="4">
                  <c:v>АБиП</c:v>
                </c:pt>
                <c:pt idx="5">
                  <c:v>МА</c:v>
                </c:pt>
                <c:pt idx="6">
                  <c:v>Др. подр.</c:v>
                </c:pt>
              </c:strCache>
            </c:strRef>
          </c:cat>
          <c:val>
            <c:numRef>
              <c:f>Лист1!$F$2:$F$8</c:f>
              <c:numCache>
                <c:formatCode>0%</c:formatCode>
                <c:ptCount val="7"/>
                <c:pt idx="0">
                  <c:v>0.35000000000000031</c:v>
                </c:pt>
                <c:pt idx="1">
                  <c:v>0.15000000000000024</c:v>
                </c:pt>
                <c:pt idx="2">
                  <c:v>0.1</c:v>
                </c:pt>
                <c:pt idx="3">
                  <c:v>5.0000000000000093E-2</c:v>
                </c:pt>
                <c:pt idx="4">
                  <c:v>0.1</c:v>
                </c:pt>
                <c:pt idx="5">
                  <c:v>0.2</c:v>
                </c:pt>
                <c:pt idx="6">
                  <c:v>5.0000000000000093E-2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78169600"/>
        <c:axId val="78171136"/>
      </c:barChart>
      <c:catAx>
        <c:axId val="78169600"/>
        <c:scaling>
          <c:orientation val="minMax"/>
        </c:scaling>
        <c:delete val="0"/>
        <c:axPos val="b"/>
        <c:majorTickMark val="none"/>
        <c:minorTickMark val="none"/>
        <c:tickLblPos val="nextTo"/>
        <c:txPr>
          <a:bodyPr/>
          <a:lstStyle/>
          <a:p>
            <a:pPr>
              <a:defRPr sz="1200"/>
            </a:pPr>
            <a:endParaRPr lang="ru-RU"/>
          </a:p>
        </c:txPr>
        <c:crossAx val="78171136"/>
        <c:crossesAt val="0"/>
        <c:auto val="1"/>
        <c:lblAlgn val="ctr"/>
        <c:lblOffset val="100"/>
        <c:noMultiLvlLbl val="0"/>
      </c:catAx>
      <c:valAx>
        <c:axId val="78171136"/>
        <c:scaling>
          <c:orientation val="minMax"/>
          <c:max val="0.5"/>
        </c:scaling>
        <c:delete val="0"/>
        <c:axPos val="l"/>
        <c:majorGridlines/>
        <c:numFmt formatCode="0%" sourceLinked="1"/>
        <c:majorTickMark val="none"/>
        <c:minorTickMark val="none"/>
        <c:tickLblPos val="nextTo"/>
        <c:txPr>
          <a:bodyPr/>
          <a:lstStyle/>
          <a:p>
            <a:pPr>
              <a:defRPr sz="1200"/>
            </a:pPr>
            <a:endParaRPr lang="ru-RU"/>
          </a:p>
        </c:txPr>
        <c:crossAx val="78169600"/>
        <c:crosses val="autoZero"/>
        <c:crossBetween val="between"/>
      </c:valAx>
    </c:plotArea>
    <c:legend>
      <c:legendPos val="r"/>
      <c:overlay val="0"/>
      <c:txPr>
        <a:bodyPr/>
        <a:lstStyle/>
        <a:p>
          <a:pPr>
            <a:defRPr sz="1000"/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24"/>
    </mc:Choice>
    <mc:Fallback>
      <c:style val="24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Объем НИОКР, тыс. руб. на 1 НПР</c:v>
                </c:pt>
              </c:strCache>
            </c:strRef>
          </c:tx>
          <c:spPr>
            <a:solidFill>
              <a:schemeClr val="accent3">
                <a:tint val="95000"/>
              </a:schemeClr>
            </a:solidFill>
            <a:ln>
              <a:noFill/>
            </a:ln>
            <a:effectLst>
              <a:outerShdw blurRad="50800" dist="25400" dir="5400000" rotWithShape="0">
                <a:srgbClr val="000000">
                  <a:alpha val="45000"/>
                </a:srgbClr>
              </a:outerShdw>
            </a:effectLst>
            <a:scene3d>
              <a:camera prst="orthographicFront" fov="0">
                <a:rot lat="0" lon="0" rev="0"/>
              </a:camera>
              <a:lightRig rig="soft" dir="b">
                <a:rot lat="0" lon="0" rev="0"/>
              </a:lightRig>
            </a:scene3d>
            <a:sp3d prstMaterial="dkEdge">
              <a:bevelT w="63500" h="63500" prst="cross"/>
              <a:contourClr>
                <a:schemeClr val="accent3"/>
              </a:contourClr>
            </a:sp3d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 sz="1100" dirty="0" smtClean="0"/>
                      <a:t>3</a:t>
                    </a:r>
                    <a:r>
                      <a:rPr lang="ru-RU" sz="1100" dirty="0" smtClean="0"/>
                      <a:t>9</a:t>
                    </a:r>
                    <a:r>
                      <a:rPr lang="en-US" sz="1100" dirty="0" smtClean="0"/>
                      <a:t>,</a:t>
                    </a:r>
                    <a:r>
                      <a:rPr lang="ru-RU" sz="1100" dirty="0" smtClean="0"/>
                      <a:t>77</a:t>
                    </a:r>
                    <a:endParaRPr lang="en-US" sz="1100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tx>
                <c:rich>
                  <a:bodyPr/>
                  <a:lstStyle/>
                  <a:p>
                    <a:r>
                      <a:rPr lang="en-US" sz="1100" smtClean="0"/>
                      <a:t>1</a:t>
                    </a:r>
                    <a:r>
                      <a:rPr lang="ru-RU" sz="1100" smtClean="0"/>
                      <a:t>28,82</a:t>
                    </a:r>
                    <a:endParaRPr lang="en-US" sz="110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tx>
                <c:rich>
                  <a:bodyPr/>
                  <a:lstStyle/>
                  <a:p>
                    <a:r>
                      <a:rPr lang="ru-RU" sz="1100" dirty="0" smtClean="0"/>
                      <a:t>64,38</a:t>
                    </a:r>
                    <a:endParaRPr lang="en-US" sz="1100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tx>
                <c:rich>
                  <a:bodyPr/>
                  <a:lstStyle/>
                  <a:p>
                    <a:r>
                      <a:rPr lang="ru-RU" sz="1100" dirty="0" smtClean="0"/>
                      <a:t>49,75</a:t>
                    </a:r>
                    <a:endParaRPr lang="en-US" sz="1100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tx>
                <c:rich>
                  <a:bodyPr/>
                  <a:lstStyle/>
                  <a:p>
                    <a:r>
                      <a:rPr lang="ru-RU" sz="1100" dirty="0" smtClean="0"/>
                      <a:t>5,38</a:t>
                    </a:r>
                    <a:endParaRPr lang="en-US" sz="1100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6"/>
              <c:tx>
                <c:rich>
                  <a:bodyPr/>
                  <a:lstStyle/>
                  <a:p>
                    <a:r>
                      <a:rPr lang="ru-RU" sz="1100" dirty="0" smtClean="0"/>
                      <a:t>22,26</a:t>
                    </a:r>
                    <a:endParaRPr lang="en-US" sz="1100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1"/>
              <c:tx>
                <c:rich>
                  <a:bodyPr/>
                  <a:lstStyle/>
                  <a:p>
                    <a:r>
                      <a:rPr lang="ru-RU" sz="1100" dirty="0" smtClean="0"/>
                      <a:t>22</a:t>
                    </a:r>
                    <a:r>
                      <a:rPr lang="en-US" sz="1100" dirty="0" smtClean="0"/>
                      <a:t>,2</a:t>
                    </a:r>
                    <a:r>
                      <a:rPr lang="ru-RU" sz="1100" dirty="0" smtClean="0"/>
                      <a:t>6</a:t>
                    </a:r>
                    <a:endParaRPr lang="en-US" sz="1100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100">
                    <a:latin typeface="Bookman Old Style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Лист1!$A$2:$A$8</c:f>
              <c:strCache>
                <c:ptCount val="7"/>
                <c:pt idx="0">
                  <c:v>ТА</c:v>
                </c:pt>
                <c:pt idx="1">
                  <c:v>ФИЗТЕХ</c:v>
                </c:pt>
                <c:pt idx="2">
                  <c:v>АСА</c:v>
                </c:pt>
                <c:pt idx="3">
                  <c:v>АБиП</c:v>
                </c:pt>
                <c:pt idx="4">
                  <c:v>ИЭиУ</c:v>
                </c:pt>
                <c:pt idx="5">
                  <c:v>МА</c:v>
                </c:pt>
                <c:pt idx="6">
                  <c:v>ГПА (Ялта)</c:v>
                </c:pt>
              </c:strCache>
            </c:strRef>
          </c:cat>
          <c:val>
            <c:numRef>
              <c:f>Лист1!$B$2:$B$8</c:f>
              <c:numCache>
                <c:formatCode>General</c:formatCode>
                <c:ptCount val="7"/>
                <c:pt idx="0">
                  <c:v>39.770000000000003</c:v>
                </c:pt>
                <c:pt idx="1">
                  <c:v>128.82000000000014</c:v>
                </c:pt>
                <c:pt idx="2">
                  <c:v>64.38</c:v>
                </c:pt>
                <c:pt idx="3">
                  <c:v>49.75</c:v>
                </c:pt>
                <c:pt idx="4">
                  <c:v>8.77</c:v>
                </c:pt>
                <c:pt idx="5">
                  <c:v>5.38</c:v>
                </c:pt>
                <c:pt idx="6">
                  <c:v>22.259999999999987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25"/>
        <c:axId val="79489280"/>
        <c:axId val="96382976"/>
      </c:barChart>
      <c:catAx>
        <c:axId val="79489280"/>
        <c:scaling>
          <c:orientation val="minMax"/>
        </c:scaling>
        <c:delete val="0"/>
        <c:axPos val="l"/>
        <c:majorTickMark val="none"/>
        <c:minorTickMark val="none"/>
        <c:tickLblPos val="nextTo"/>
        <c:txPr>
          <a:bodyPr/>
          <a:lstStyle/>
          <a:p>
            <a:pPr>
              <a:defRPr sz="1100">
                <a:latin typeface="Bookman Old Style" pitchFamily="18" charset="0"/>
              </a:defRPr>
            </a:pPr>
            <a:endParaRPr lang="ru-RU"/>
          </a:p>
        </c:txPr>
        <c:crossAx val="96382976"/>
        <c:crosses val="autoZero"/>
        <c:auto val="1"/>
        <c:lblAlgn val="ctr"/>
        <c:lblOffset val="100"/>
        <c:noMultiLvlLbl val="0"/>
      </c:catAx>
      <c:valAx>
        <c:axId val="96382976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79489280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D69DAA4-95EF-4B42-991D-85EDFDB005E3}" type="doc">
      <dgm:prSet loTypeId="urn:microsoft.com/office/officeart/2005/8/layout/hierarchy2" loCatId="hierarchy" qsTypeId="urn:microsoft.com/office/officeart/2005/8/quickstyle/simple5" qsCatId="simple" csTypeId="urn:microsoft.com/office/officeart/2005/8/colors/accent0_3" csCatId="mainScheme" phldr="1"/>
      <dgm:spPr/>
      <dgm:t>
        <a:bodyPr/>
        <a:lstStyle/>
        <a:p>
          <a:endParaRPr lang="ru-RU"/>
        </a:p>
      </dgm:t>
    </dgm:pt>
    <dgm:pt modelId="{05766DA0-179D-4067-A5C0-1051A98BD53B}">
      <dgm:prSet phldrT="[Текст]">
        <dgm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ru-RU" dirty="0" smtClean="0"/>
            <a:t>КФУ</a:t>
          </a:r>
          <a:endParaRPr lang="ru-RU" dirty="0"/>
        </a:p>
      </dgm:t>
    </dgm:pt>
    <dgm:pt modelId="{21518681-EC20-4F66-B4F8-2FF6E49EB12C}" type="parTrans" cxnId="{A0B8C8B1-BE0F-4CF0-8270-E85AE3A81334}">
      <dgm:prSet/>
      <dgm:spPr/>
      <dgm:t>
        <a:bodyPr/>
        <a:lstStyle/>
        <a:p>
          <a:endParaRPr lang="ru-RU"/>
        </a:p>
      </dgm:t>
    </dgm:pt>
    <dgm:pt modelId="{D6343402-9A5E-4DFB-BA37-78200391D6B8}" type="sibTrans" cxnId="{A0B8C8B1-BE0F-4CF0-8270-E85AE3A81334}">
      <dgm:prSet/>
      <dgm:spPr/>
      <dgm:t>
        <a:bodyPr/>
        <a:lstStyle/>
        <a:p>
          <a:endParaRPr lang="ru-RU"/>
        </a:p>
      </dgm:t>
    </dgm:pt>
    <dgm:pt modelId="{2621E072-302F-467C-B46E-BBE52FC6BB40}">
      <dgm:prSet phldrT="[Текст]" custT="1">
        <dgm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ru-RU" sz="1400" b="1" dirty="0" smtClean="0">
              <a:solidFill>
                <a:schemeClr val="bg1"/>
              </a:solidFill>
            </a:rPr>
            <a:t>Учебно-научные подразделения - 22</a:t>
          </a:r>
          <a:endParaRPr lang="ru-RU" sz="1400" b="1" dirty="0">
            <a:solidFill>
              <a:schemeClr val="bg1"/>
            </a:solidFill>
          </a:endParaRPr>
        </a:p>
      </dgm:t>
    </dgm:pt>
    <dgm:pt modelId="{13285F1C-BD8F-4A56-A174-6DC0489DD38C}" type="parTrans" cxnId="{2C7753C3-66CC-4768-B1CD-5C4BFFB1ED60}">
      <dgm:prSet/>
      <dgm:spPr/>
      <dgm:t>
        <a:bodyPr/>
        <a:lstStyle/>
        <a:p>
          <a:endParaRPr lang="ru-RU"/>
        </a:p>
      </dgm:t>
    </dgm:pt>
    <dgm:pt modelId="{4A398EB8-F91A-4CFB-A5A3-AD41038F6A7C}" type="sibTrans" cxnId="{2C7753C3-66CC-4768-B1CD-5C4BFFB1ED60}">
      <dgm:prSet/>
      <dgm:spPr/>
      <dgm:t>
        <a:bodyPr/>
        <a:lstStyle/>
        <a:p>
          <a:endParaRPr lang="ru-RU"/>
        </a:p>
      </dgm:t>
    </dgm:pt>
    <dgm:pt modelId="{7CD69AEE-D242-418E-88E1-ECB84C810DBD}">
      <dgm:prSet phldrT="[Текст]" custT="1">
        <dgm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ru-RU" sz="1400" b="1" dirty="0" smtClean="0">
              <a:solidFill>
                <a:schemeClr val="bg1"/>
              </a:solidFill>
            </a:rPr>
            <a:t>Научно-исследовательские лаборатории – 31</a:t>
          </a:r>
          <a:endParaRPr lang="ru-RU" sz="1400" b="1" dirty="0">
            <a:solidFill>
              <a:schemeClr val="bg1"/>
            </a:solidFill>
          </a:endParaRPr>
        </a:p>
      </dgm:t>
    </dgm:pt>
    <dgm:pt modelId="{DA48BB09-79C7-4457-8D79-9FC50E3B689D}" type="parTrans" cxnId="{C177DA51-EF04-48E9-82F8-690030994F01}">
      <dgm:prSet/>
      <dgm:spPr/>
      <dgm:t>
        <a:bodyPr/>
        <a:lstStyle/>
        <a:p>
          <a:endParaRPr lang="ru-RU"/>
        </a:p>
      </dgm:t>
    </dgm:pt>
    <dgm:pt modelId="{52E94007-57F1-428D-B22D-1C7E81FC8A1E}" type="sibTrans" cxnId="{C177DA51-EF04-48E9-82F8-690030994F01}">
      <dgm:prSet/>
      <dgm:spPr/>
      <dgm:t>
        <a:bodyPr/>
        <a:lstStyle/>
        <a:p>
          <a:endParaRPr lang="ru-RU"/>
        </a:p>
      </dgm:t>
    </dgm:pt>
    <dgm:pt modelId="{6FED5673-B814-4320-B7E0-0136624A1980}">
      <dgm:prSet phldrT="[Текст]" custT="1">
        <dgm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ru-RU" sz="1400" b="1" dirty="0" smtClean="0">
              <a:solidFill>
                <a:schemeClr val="bg1"/>
              </a:solidFill>
            </a:rPr>
            <a:t>Научные центры – 13</a:t>
          </a:r>
          <a:endParaRPr lang="ru-RU" sz="1400" b="1" dirty="0">
            <a:solidFill>
              <a:schemeClr val="bg1"/>
            </a:solidFill>
          </a:endParaRPr>
        </a:p>
      </dgm:t>
    </dgm:pt>
    <dgm:pt modelId="{C2AD4BA4-8D8E-414C-8EF1-A9AE8DAF76F9}" type="parTrans" cxnId="{FDCF5764-F60C-4CBF-9D49-E26D03816A62}">
      <dgm:prSet/>
      <dgm:spPr/>
      <dgm:t>
        <a:bodyPr/>
        <a:lstStyle/>
        <a:p>
          <a:endParaRPr lang="ru-RU"/>
        </a:p>
      </dgm:t>
    </dgm:pt>
    <dgm:pt modelId="{0D4971CF-0E1B-49CF-81CA-379C636FB006}" type="sibTrans" cxnId="{FDCF5764-F60C-4CBF-9D49-E26D03816A62}">
      <dgm:prSet/>
      <dgm:spPr/>
      <dgm:t>
        <a:bodyPr/>
        <a:lstStyle/>
        <a:p>
          <a:endParaRPr lang="ru-RU"/>
        </a:p>
      </dgm:t>
    </dgm:pt>
    <dgm:pt modelId="{964F4153-C585-4049-B85B-6F1E17A33F22}">
      <dgm:prSet phldrT="[Текст]" custT="1">
        <dgm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ru-RU" sz="1400" b="1" dirty="0" smtClean="0">
              <a:solidFill>
                <a:schemeClr val="bg1"/>
              </a:solidFill>
            </a:rPr>
            <a:t>Инженерные центры – 4</a:t>
          </a:r>
          <a:endParaRPr lang="ru-RU" sz="1400" b="1" dirty="0">
            <a:solidFill>
              <a:schemeClr val="bg1"/>
            </a:solidFill>
          </a:endParaRPr>
        </a:p>
      </dgm:t>
    </dgm:pt>
    <dgm:pt modelId="{DB033547-D770-4CB9-BB36-02C70892AC5A}" type="parTrans" cxnId="{587496D4-687F-4D1D-8DBA-266A8EC7234C}">
      <dgm:prSet/>
      <dgm:spPr/>
      <dgm:t>
        <a:bodyPr/>
        <a:lstStyle/>
        <a:p>
          <a:endParaRPr lang="ru-RU"/>
        </a:p>
      </dgm:t>
    </dgm:pt>
    <dgm:pt modelId="{4AED4544-6C12-40B7-ADD2-A503823F8DE6}" type="sibTrans" cxnId="{587496D4-687F-4D1D-8DBA-266A8EC7234C}">
      <dgm:prSet/>
      <dgm:spPr/>
      <dgm:t>
        <a:bodyPr/>
        <a:lstStyle/>
        <a:p>
          <a:endParaRPr lang="ru-RU"/>
        </a:p>
      </dgm:t>
    </dgm:pt>
    <dgm:pt modelId="{4D7A5C44-83C5-40E9-B501-75A9D5E2D4C5}">
      <dgm:prSet phldrT="[Текст]" custT="1">
        <dgm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ru-RU" sz="1400" b="1" dirty="0" smtClean="0">
              <a:solidFill>
                <a:schemeClr val="bg1"/>
              </a:solidFill>
            </a:rPr>
            <a:t>Научно-исследовательские части – 3</a:t>
          </a:r>
          <a:endParaRPr lang="ru-RU" sz="1400" b="1" dirty="0">
            <a:solidFill>
              <a:schemeClr val="bg1"/>
            </a:solidFill>
          </a:endParaRPr>
        </a:p>
      </dgm:t>
    </dgm:pt>
    <dgm:pt modelId="{2ED5A5F6-7A37-418B-AEDC-21738F161A65}" type="parTrans" cxnId="{306CC9EA-5C21-43D4-BB16-0E7503CECC67}">
      <dgm:prSet/>
      <dgm:spPr/>
      <dgm:t>
        <a:bodyPr/>
        <a:lstStyle/>
        <a:p>
          <a:endParaRPr lang="ru-RU"/>
        </a:p>
      </dgm:t>
    </dgm:pt>
    <dgm:pt modelId="{45B3BCFA-B668-45B5-9DC6-109346ACAC0E}" type="sibTrans" cxnId="{306CC9EA-5C21-43D4-BB16-0E7503CECC67}">
      <dgm:prSet/>
      <dgm:spPr/>
      <dgm:t>
        <a:bodyPr/>
        <a:lstStyle/>
        <a:p>
          <a:endParaRPr lang="ru-RU"/>
        </a:p>
      </dgm:t>
    </dgm:pt>
    <dgm:pt modelId="{D92D1651-00C9-4D27-A0A6-91DCEB335A96}">
      <dgm:prSet phldrT="[Текст]" custT="1">
        <dgm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ru-RU" sz="1400" b="1" dirty="0" smtClean="0">
              <a:solidFill>
                <a:schemeClr val="bg1"/>
              </a:solidFill>
            </a:rPr>
            <a:t>Подразделения научно-технической информации – 3</a:t>
          </a:r>
          <a:endParaRPr lang="ru-RU" sz="1400" b="1" dirty="0">
            <a:solidFill>
              <a:schemeClr val="bg1"/>
            </a:solidFill>
          </a:endParaRPr>
        </a:p>
      </dgm:t>
    </dgm:pt>
    <dgm:pt modelId="{A9E235E0-3688-4414-AD5B-A2D87AE48A3A}" type="parTrans" cxnId="{3BF6BBC7-A295-4F90-96C8-3B28029D58A1}">
      <dgm:prSet/>
      <dgm:spPr/>
      <dgm:t>
        <a:bodyPr/>
        <a:lstStyle/>
        <a:p>
          <a:endParaRPr lang="ru-RU"/>
        </a:p>
      </dgm:t>
    </dgm:pt>
    <dgm:pt modelId="{895BBD37-D868-4FF5-9C81-556780561A1F}" type="sibTrans" cxnId="{3BF6BBC7-A295-4F90-96C8-3B28029D58A1}">
      <dgm:prSet/>
      <dgm:spPr/>
      <dgm:t>
        <a:bodyPr/>
        <a:lstStyle/>
        <a:p>
          <a:endParaRPr lang="ru-RU"/>
        </a:p>
      </dgm:t>
    </dgm:pt>
    <dgm:pt modelId="{8B5286C9-E2CB-4795-9F42-63CC4D9A04D9}">
      <dgm:prSet phldrT="[Текст]" custT="1">
        <dgm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ru-RU" sz="1400" b="1" dirty="0" smtClean="0">
              <a:solidFill>
                <a:schemeClr val="bg1"/>
              </a:solidFill>
            </a:rPr>
            <a:t>Научно-методические центры-2</a:t>
          </a:r>
          <a:endParaRPr lang="ru-RU" sz="1400" b="1" dirty="0">
            <a:solidFill>
              <a:schemeClr val="bg1"/>
            </a:solidFill>
          </a:endParaRPr>
        </a:p>
      </dgm:t>
    </dgm:pt>
    <dgm:pt modelId="{148924B0-2D6E-4D18-9C4F-1D8E1D03DE93}" type="parTrans" cxnId="{1F56C39D-ADCD-4A71-89A7-255FF4D3E2CC}">
      <dgm:prSet/>
      <dgm:spPr/>
      <dgm:t>
        <a:bodyPr/>
        <a:lstStyle/>
        <a:p>
          <a:endParaRPr lang="ru-RU"/>
        </a:p>
      </dgm:t>
    </dgm:pt>
    <dgm:pt modelId="{6BDC6C25-4242-4B41-854C-EB93F8CA69F3}" type="sibTrans" cxnId="{1F56C39D-ADCD-4A71-89A7-255FF4D3E2CC}">
      <dgm:prSet/>
      <dgm:spPr/>
      <dgm:t>
        <a:bodyPr/>
        <a:lstStyle/>
        <a:p>
          <a:endParaRPr lang="ru-RU"/>
        </a:p>
      </dgm:t>
    </dgm:pt>
    <dgm:pt modelId="{4A967DD4-C727-40E1-A015-273B342CC0D3}">
      <dgm:prSet phldrT="[Текст]" custT="1">
        <dgm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ru-RU" sz="1400" b="1" dirty="0" smtClean="0">
              <a:solidFill>
                <a:schemeClr val="bg1"/>
              </a:solidFill>
            </a:rPr>
            <a:t>Научно-исследовательский институт – 1</a:t>
          </a:r>
          <a:endParaRPr lang="ru-RU" sz="1400" b="1" dirty="0">
            <a:solidFill>
              <a:schemeClr val="bg1"/>
            </a:solidFill>
          </a:endParaRPr>
        </a:p>
      </dgm:t>
    </dgm:pt>
    <dgm:pt modelId="{26DBED65-8A89-4E7C-8DF9-FF53F228B9D3}" type="parTrans" cxnId="{5B04AE93-85AF-435F-AEFF-46826BA3F058}">
      <dgm:prSet/>
      <dgm:spPr/>
      <dgm:t>
        <a:bodyPr/>
        <a:lstStyle/>
        <a:p>
          <a:endParaRPr lang="ru-RU"/>
        </a:p>
      </dgm:t>
    </dgm:pt>
    <dgm:pt modelId="{129D4E3D-771D-46E0-8903-F88DBCCBD564}" type="sibTrans" cxnId="{5B04AE93-85AF-435F-AEFF-46826BA3F058}">
      <dgm:prSet/>
      <dgm:spPr/>
      <dgm:t>
        <a:bodyPr/>
        <a:lstStyle/>
        <a:p>
          <a:endParaRPr lang="ru-RU"/>
        </a:p>
      </dgm:t>
    </dgm:pt>
    <dgm:pt modelId="{64DC63E9-D950-42E5-A175-C8C0B8C32FA9}">
      <dgm:prSet phldrT="[Текст]" custT="1">
        <dgm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ru-RU" sz="1400" b="1" dirty="0" smtClean="0">
              <a:solidFill>
                <a:schemeClr val="bg1"/>
              </a:solidFill>
            </a:rPr>
            <a:t>Патентно-лицензионный отдел – 1</a:t>
          </a:r>
          <a:endParaRPr lang="ru-RU" sz="1400" b="1" dirty="0">
            <a:solidFill>
              <a:schemeClr val="bg1"/>
            </a:solidFill>
          </a:endParaRPr>
        </a:p>
      </dgm:t>
    </dgm:pt>
    <dgm:pt modelId="{1C05AF3F-ABFA-4D73-9B43-0BBF6FA87C94}" type="parTrans" cxnId="{E974BB3F-6DBC-43B8-82A9-254FBA152ED9}">
      <dgm:prSet/>
      <dgm:spPr/>
      <dgm:t>
        <a:bodyPr/>
        <a:lstStyle/>
        <a:p>
          <a:endParaRPr lang="ru-RU"/>
        </a:p>
      </dgm:t>
    </dgm:pt>
    <dgm:pt modelId="{84CBB904-F0E7-4687-B82D-9D777E0E1744}" type="sibTrans" cxnId="{E974BB3F-6DBC-43B8-82A9-254FBA152ED9}">
      <dgm:prSet/>
      <dgm:spPr/>
      <dgm:t>
        <a:bodyPr/>
        <a:lstStyle/>
        <a:p>
          <a:endParaRPr lang="ru-RU"/>
        </a:p>
      </dgm:t>
    </dgm:pt>
    <dgm:pt modelId="{6660B213-3F0F-4285-A5A8-E897D09AE0E9}" type="pres">
      <dgm:prSet presAssocID="{8D69DAA4-95EF-4B42-991D-85EDFDB005E3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70195B2C-AD80-438B-881C-8DA06DAC1DB3}" type="pres">
      <dgm:prSet presAssocID="{05766DA0-179D-4067-A5C0-1051A98BD53B}" presName="root1" presStyleCnt="0"/>
      <dgm:spPr/>
    </dgm:pt>
    <dgm:pt modelId="{AFBF112C-1A7E-431A-8DC8-DD708ABF68AA}" type="pres">
      <dgm:prSet presAssocID="{05766DA0-179D-4067-A5C0-1051A98BD53B}" presName="LevelOneTextNode" presStyleLbl="node0" presStyleIdx="0" presStyleCnt="1" custScaleX="219164" custLinFactNeighborX="-75498" custLinFactNeighborY="-1466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75EAA4E0-5B44-45A0-ACC6-80374D36C9E6}" type="pres">
      <dgm:prSet presAssocID="{05766DA0-179D-4067-A5C0-1051A98BD53B}" presName="level2hierChild" presStyleCnt="0"/>
      <dgm:spPr/>
    </dgm:pt>
    <dgm:pt modelId="{17CB153D-D863-4A68-B2AD-139165B1B332}" type="pres">
      <dgm:prSet presAssocID="{13285F1C-BD8F-4A56-A174-6DC0489DD38C}" presName="conn2-1" presStyleLbl="parChTrans1D2" presStyleIdx="0" presStyleCnt="9"/>
      <dgm:spPr/>
      <dgm:t>
        <a:bodyPr/>
        <a:lstStyle/>
        <a:p>
          <a:endParaRPr lang="ru-RU"/>
        </a:p>
      </dgm:t>
    </dgm:pt>
    <dgm:pt modelId="{20664554-A406-40F4-957E-35308095DAF6}" type="pres">
      <dgm:prSet presAssocID="{13285F1C-BD8F-4A56-A174-6DC0489DD38C}" presName="connTx" presStyleLbl="parChTrans1D2" presStyleIdx="0" presStyleCnt="9"/>
      <dgm:spPr/>
      <dgm:t>
        <a:bodyPr/>
        <a:lstStyle/>
        <a:p>
          <a:endParaRPr lang="ru-RU"/>
        </a:p>
      </dgm:t>
    </dgm:pt>
    <dgm:pt modelId="{8EDFD1CF-6272-49A7-8E14-8BD67C1B2783}" type="pres">
      <dgm:prSet presAssocID="{2621E072-302F-467C-B46E-BBE52FC6BB40}" presName="root2" presStyleCnt="0"/>
      <dgm:spPr/>
    </dgm:pt>
    <dgm:pt modelId="{B5EB707B-EF24-4700-8D9A-36BD5961676D}" type="pres">
      <dgm:prSet presAssocID="{2621E072-302F-467C-B46E-BBE52FC6BB40}" presName="LevelTwoTextNode" presStyleLbl="node2" presStyleIdx="0" presStyleCnt="9" custScaleX="843753" custScaleY="115935" custLinFactY="-77119" custLinFactNeighborX="1167" custLinFactNeighborY="-10000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39437CEE-94D3-417C-961B-D094712C461D}" type="pres">
      <dgm:prSet presAssocID="{2621E072-302F-467C-B46E-BBE52FC6BB40}" presName="level3hierChild" presStyleCnt="0"/>
      <dgm:spPr/>
    </dgm:pt>
    <dgm:pt modelId="{82443D08-D575-4090-AA9B-D52B3D4F32BD}" type="pres">
      <dgm:prSet presAssocID="{DA48BB09-79C7-4457-8D79-9FC50E3B689D}" presName="conn2-1" presStyleLbl="parChTrans1D2" presStyleIdx="1" presStyleCnt="9"/>
      <dgm:spPr/>
      <dgm:t>
        <a:bodyPr/>
        <a:lstStyle/>
        <a:p>
          <a:endParaRPr lang="ru-RU"/>
        </a:p>
      </dgm:t>
    </dgm:pt>
    <dgm:pt modelId="{E6C4F05D-F058-441E-A803-7EFC0B2C4C86}" type="pres">
      <dgm:prSet presAssocID="{DA48BB09-79C7-4457-8D79-9FC50E3B689D}" presName="connTx" presStyleLbl="parChTrans1D2" presStyleIdx="1" presStyleCnt="9"/>
      <dgm:spPr/>
      <dgm:t>
        <a:bodyPr/>
        <a:lstStyle/>
        <a:p>
          <a:endParaRPr lang="ru-RU"/>
        </a:p>
      </dgm:t>
    </dgm:pt>
    <dgm:pt modelId="{D86C1C28-E00D-425A-9718-5AA49A385D89}" type="pres">
      <dgm:prSet presAssocID="{7CD69AEE-D242-418E-88E1-ECB84C810DBD}" presName="root2" presStyleCnt="0"/>
      <dgm:spPr/>
    </dgm:pt>
    <dgm:pt modelId="{4F7947B1-300B-45F3-B54C-7DF564DA15A2}" type="pres">
      <dgm:prSet presAssocID="{7CD69AEE-D242-418E-88E1-ECB84C810DBD}" presName="LevelTwoTextNode" presStyleLbl="node2" presStyleIdx="1" presStyleCnt="9" custScaleX="651232" custScaleY="106038" custLinFactY="-6739" custLinFactNeighborX="56081" custLinFactNeighborY="-10000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1954028D-FC8C-4B94-B6EA-31E50933B115}" type="pres">
      <dgm:prSet presAssocID="{7CD69AEE-D242-418E-88E1-ECB84C810DBD}" presName="level3hierChild" presStyleCnt="0"/>
      <dgm:spPr/>
    </dgm:pt>
    <dgm:pt modelId="{0D63830B-A9BE-4B71-9BF1-0FD4FCDE35A2}" type="pres">
      <dgm:prSet presAssocID="{C2AD4BA4-8D8E-414C-8EF1-A9AE8DAF76F9}" presName="conn2-1" presStyleLbl="parChTrans1D2" presStyleIdx="2" presStyleCnt="9"/>
      <dgm:spPr/>
      <dgm:t>
        <a:bodyPr/>
        <a:lstStyle/>
        <a:p>
          <a:endParaRPr lang="ru-RU"/>
        </a:p>
      </dgm:t>
    </dgm:pt>
    <dgm:pt modelId="{BC224FB8-2D93-4769-B6DC-D30DEF430752}" type="pres">
      <dgm:prSet presAssocID="{C2AD4BA4-8D8E-414C-8EF1-A9AE8DAF76F9}" presName="connTx" presStyleLbl="parChTrans1D2" presStyleIdx="2" presStyleCnt="9"/>
      <dgm:spPr/>
      <dgm:t>
        <a:bodyPr/>
        <a:lstStyle/>
        <a:p>
          <a:endParaRPr lang="ru-RU"/>
        </a:p>
      </dgm:t>
    </dgm:pt>
    <dgm:pt modelId="{65C1BE0C-76CD-4F2A-80E6-F938CE17EED6}" type="pres">
      <dgm:prSet presAssocID="{6FED5673-B814-4320-B7E0-0136624A1980}" presName="root2" presStyleCnt="0"/>
      <dgm:spPr/>
    </dgm:pt>
    <dgm:pt modelId="{AF462B30-F232-4507-BE6F-413A6EC0BF3E}" type="pres">
      <dgm:prSet presAssocID="{6FED5673-B814-4320-B7E0-0136624A1980}" presName="LevelTwoTextNode" presStyleLbl="node2" presStyleIdx="2" presStyleCnt="9" custScaleX="602772" custLinFactX="9242" custLinFactNeighborX="100000" custLinFactNeighborY="-94618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CFD627E2-5732-4304-8960-08C674096FC1}" type="pres">
      <dgm:prSet presAssocID="{6FED5673-B814-4320-B7E0-0136624A1980}" presName="level3hierChild" presStyleCnt="0"/>
      <dgm:spPr/>
    </dgm:pt>
    <dgm:pt modelId="{CE0711FE-F02E-4FAA-8C36-70F28C6B85DF}" type="pres">
      <dgm:prSet presAssocID="{DB033547-D770-4CB9-BB36-02C70892AC5A}" presName="conn2-1" presStyleLbl="parChTrans1D2" presStyleIdx="3" presStyleCnt="9"/>
      <dgm:spPr/>
      <dgm:t>
        <a:bodyPr/>
        <a:lstStyle/>
        <a:p>
          <a:endParaRPr lang="ru-RU"/>
        </a:p>
      </dgm:t>
    </dgm:pt>
    <dgm:pt modelId="{693E51F6-9749-4AF4-B236-BE92D32B33E0}" type="pres">
      <dgm:prSet presAssocID="{DB033547-D770-4CB9-BB36-02C70892AC5A}" presName="connTx" presStyleLbl="parChTrans1D2" presStyleIdx="3" presStyleCnt="9"/>
      <dgm:spPr/>
      <dgm:t>
        <a:bodyPr/>
        <a:lstStyle/>
        <a:p>
          <a:endParaRPr lang="ru-RU"/>
        </a:p>
      </dgm:t>
    </dgm:pt>
    <dgm:pt modelId="{BCB3768A-7472-4BA2-9A67-56938519B40B}" type="pres">
      <dgm:prSet presAssocID="{964F4153-C585-4049-B85B-6F1E17A33F22}" presName="root2" presStyleCnt="0"/>
      <dgm:spPr/>
    </dgm:pt>
    <dgm:pt modelId="{8CD64912-94AE-4114-B619-55F2D12CFE62}" type="pres">
      <dgm:prSet presAssocID="{964F4153-C585-4049-B85B-6F1E17A33F22}" presName="LevelTwoTextNode" presStyleLbl="node2" presStyleIdx="3" presStyleCnt="9" custScaleX="653266" custLinFactX="12098" custLinFactNeighborX="100000" custLinFactNeighborY="-8176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50E677D8-BED3-4C35-9735-C74CCFD94D90}" type="pres">
      <dgm:prSet presAssocID="{964F4153-C585-4049-B85B-6F1E17A33F22}" presName="level3hierChild" presStyleCnt="0"/>
      <dgm:spPr/>
    </dgm:pt>
    <dgm:pt modelId="{03CE63AA-38E3-4F17-B225-AE9705A48B64}" type="pres">
      <dgm:prSet presAssocID="{2ED5A5F6-7A37-418B-AEDC-21738F161A65}" presName="conn2-1" presStyleLbl="parChTrans1D2" presStyleIdx="4" presStyleCnt="9"/>
      <dgm:spPr/>
      <dgm:t>
        <a:bodyPr/>
        <a:lstStyle/>
        <a:p>
          <a:endParaRPr lang="ru-RU"/>
        </a:p>
      </dgm:t>
    </dgm:pt>
    <dgm:pt modelId="{5A4A02AE-076C-46A9-9A69-BC089F8F8B18}" type="pres">
      <dgm:prSet presAssocID="{2ED5A5F6-7A37-418B-AEDC-21738F161A65}" presName="connTx" presStyleLbl="parChTrans1D2" presStyleIdx="4" presStyleCnt="9"/>
      <dgm:spPr/>
      <dgm:t>
        <a:bodyPr/>
        <a:lstStyle/>
        <a:p>
          <a:endParaRPr lang="ru-RU"/>
        </a:p>
      </dgm:t>
    </dgm:pt>
    <dgm:pt modelId="{684B2EB8-475B-43F2-AF33-95650CD1E858}" type="pres">
      <dgm:prSet presAssocID="{4D7A5C44-83C5-40E9-B501-75A9D5E2D4C5}" presName="root2" presStyleCnt="0"/>
      <dgm:spPr/>
    </dgm:pt>
    <dgm:pt modelId="{5D3DB0C4-1113-4D04-A5FE-7B927A964F3E}" type="pres">
      <dgm:prSet presAssocID="{4D7A5C44-83C5-40E9-B501-75A9D5E2D4C5}" presName="LevelTwoTextNode" presStyleLbl="node2" presStyleIdx="4" presStyleCnt="9" custScaleX="706340" custLinFactNeighborX="76944" custLinFactNeighborY="-5457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A163AF0B-F9B6-4522-8EBA-2D41C7376F1B}" type="pres">
      <dgm:prSet presAssocID="{4D7A5C44-83C5-40E9-B501-75A9D5E2D4C5}" presName="level3hierChild" presStyleCnt="0"/>
      <dgm:spPr/>
    </dgm:pt>
    <dgm:pt modelId="{53242230-6A6A-4246-9F7A-BC907D8F6BBE}" type="pres">
      <dgm:prSet presAssocID="{A9E235E0-3688-4414-AD5B-A2D87AE48A3A}" presName="conn2-1" presStyleLbl="parChTrans1D2" presStyleIdx="5" presStyleCnt="9"/>
      <dgm:spPr/>
      <dgm:t>
        <a:bodyPr/>
        <a:lstStyle/>
        <a:p>
          <a:endParaRPr lang="ru-RU"/>
        </a:p>
      </dgm:t>
    </dgm:pt>
    <dgm:pt modelId="{71838051-4C25-4512-84D9-3CA291E9EB44}" type="pres">
      <dgm:prSet presAssocID="{A9E235E0-3688-4414-AD5B-A2D87AE48A3A}" presName="connTx" presStyleLbl="parChTrans1D2" presStyleIdx="5" presStyleCnt="9"/>
      <dgm:spPr/>
      <dgm:t>
        <a:bodyPr/>
        <a:lstStyle/>
        <a:p>
          <a:endParaRPr lang="ru-RU"/>
        </a:p>
      </dgm:t>
    </dgm:pt>
    <dgm:pt modelId="{23C6B1AA-5C9A-48A3-8673-B03F20DC0DB8}" type="pres">
      <dgm:prSet presAssocID="{D92D1651-00C9-4D27-A0A6-91DCEB335A96}" presName="root2" presStyleCnt="0"/>
      <dgm:spPr/>
    </dgm:pt>
    <dgm:pt modelId="{AE5D269A-1F73-43FE-A567-574749BF0D23}" type="pres">
      <dgm:prSet presAssocID="{D92D1651-00C9-4D27-A0A6-91DCEB335A96}" presName="LevelTwoTextNode" presStyleLbl="node2" presStyleIdx="5" presStyleCnt="9" custScaleX="724444" custLinFactNeighborX="57708" custLinFactNeighborY="-4076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CFF15CA3-E548-4388-A580-58B079A67F65}" type="pres">
      <dgm:prSet presAssocID="{D92D1651-00C9-4D27-A0A6-91DCEB335A96}" presName="level3hierChild" presStyleCnt="0"/>
      <dgm:spPr/>
    </dgm:pt>
    <dgm:pt modelId="{44DD3DC4-B727-4FB8-BA6E-966F804672A7}" type="pres">
      <dgm:prSet presAssocID="{148924B0-2D6E-4D18-9C4F-1D8E1D03DE93}" presName="conn2-1" presStyleLbl="parChTrans1D2" presStyleIdx="6" presStyleCnt="9"/>
      <dgm:spPr/>
      <dgm:t>
        <a:bodyPr/>
        <a:lstStyle/>
        <a:p>
          <a:endParaRPr lang="ru-RU"/>
        </a:p>
      </dgm:t>
    </dgm:pt>
    <dgm:pt modelId="{6EDB53C2-A2F0-4783-B18D-D84D492D22E5}" type="pres">
      <dgm:prSet presAssocID="{148924B0-2D6E-4D18-9C4F-1D8E1D03DE93}" presName="connTx" presStyleLbl="parChTrans1D2" presStyleIdx="6" presStyleCnt="9"/>
      <dgm:spPr/>
      <dgm:t>
        <a:bodyPr/>
        <a:lstStyle/>
        <a:p>
          <a:endParaRPr lang="ru-RU"/>
        </a:p>
      </dgm:t>
    </dgm:pt>
    <dgm:pt modelId="{E5A700CC-2A34-4755-A07D-B317F067EAFF}" type="pres">
      <dgm:prSet presAssocID="{8B5286C9-E2CB-4795-9F42-63CC4D9A04D9}" presName="root2" presStyleCnt="0"/>
      <dgm:spPr/>
    </dgm:pt>
    <dgm:pt modelId="{9A98D4DF-9BD6-4AD5-9D21-D1AEC50886F5}" type="pres">
      <dgm:prSet presAssocID="{8B5286C9-E2CB-4795-9F42-63CC4D9A04D9}" presName="LevelTwoTextNode" presStyleLbl="node2" presStyleIdx="6" presStyleCnt="9" custScaleX="708605" custLinFactNeighborX="52027" custLinFactNeighborY="-1512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C67CA71A-B018-4B12-92B0-C4B4BF67BE8E}" type="pres">
      <dgm:prSet presAssocID="{8B5286C9-E2CB-4795-9F42-63CC4D9A04D9}" presName="level3hierChild" presStyleCnt="0"/>
      <dgm:spPr/>
    </dgm:pt>
    <dgm:pt modelId="{8D8BDCA0-622A-4058-9EF6-BA9786A3A50D}" type="pres">
      <dgm:prSet presAssocID="{26DBED65-8A89-4E7C-8DF9-FF53F228B9D3}" presName="conn2-1" presStyleLbl="parChTrans1D2" presStyleIdx="7" presStyleCnt="9"/>
      <dgm:spPr/>
      <dgm:t>
        <a:bodyPr/>
        <a:lstStyle/>
        <a:p>
          <a:endParaRPr lang="ru-RU"/>
        </a:p>
      </dgm:t>
    </dgm:pt>
    <dgm:pt modelId="{0D2D71FA-5285-4E0C-A9B8-040A94B4B8C5}" type="pres">
      <dgm:prSet presAssocID="{26DBED65-8A89-4E7C-8DF9-FF53F228B9D3}" presName="connTx" presStyleLbl="parChTrans1D2" presStyleIdx="7" presStyleCnt="9"/>
      <dgm:spPr/>
      <dgm:t>
        <a:bodyPr/>
        <a:lstStyle/>
        <a:p>
          <a:endParaRPr lang="ru-RU"/>
        </a:p>
      </dgm:t>
    </dgm:pt>
    <dgm:pt modelId="{EC8A9243-45C5-43B9-BF80-61E573BBD58D}" type="pres">
      <dgm:prSet presAssocID="{4A967DD4-C727-40E1-A015-273B342CC0D3}" presName="root2" presStyleCnt="0"/>
      <dgm:spPr/>
    </dgm:pt>
    <dgm:pt modelId="{576341CA-0D4C-4B9C-BDE0-2D3C2396943A}" type="pres">
      <dgm:prSet presAssocID="{4A967DD4-C727-40E1-A015-273B342CC0D3}" presName="LevelTwoTextNode" presStyleLbl="node2" presStyleIdx="7" presStyleCnt="9" custScaleX="731419" custLinFactNeighborX="61032" custLinFactNeighborY="24239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93581837-0123-47F0-864B-53D0C3FFE5A5}" type="pres">
      <dgm:prSet presAssocID="{4A967DD4-C727-40E1-A015-273B342CC0D3}" presName="level3hierChild" presStyleCnt="0"/>
      <dgm:spPr/>
    </dgm:pt>
    <dgm:pt modelId="{CA2C31E0-7B50-4D0D-8707-147BF030DE39}" type="pres">
      <dgm:prSet presAssocID="{1C05AF3F-ABFA-4D73-9B43-0BBF6FA87C94}" presName="conn2-1" presStyleLbl="parChTrans1D2" presStyleIdx="8" presStyleCnt="9"/>
      <dgm:spPr/>
      <dgm:t>
        <a:bodyPr/>
        <a:lstStyle/>
        <a:p>
          <a:endParaRPr lang="ru-RU"/>
        </a:p>
      </dgm:t>
    </dgm:pt>
    <dgm:pt modelId="{78462917-1F4A-4B75-9356-8FB88BE2D6BF}" type="pres">
      <dgm:prSet presAssocID="{1C05AF3F-ABFA-4D73-9B43-0BBF6FA87C94}" presName="connTx" presStyleLbl="parChTrans1D2" presStyleIdx="8" presStyleCnt="9"/>
      <dgm:spPr/>
      <dgm:t>
        <a:bodyPr/>
        <a:lstStyle/>
        <a:p>
          <a:endParaRPr lang="ru-RU"/>
        </a:p>
      </dgm:t>
    </dgm:pt>
    <dgm:pt modelId="{87AB6473-2A4D-4F40-93DA-AF210EB94E3A}" type="pres">
      <dgm:prSet presAssocID="{64DC63E9-D950-42E5-A175-C8C0B8C32FA9}" presName="root2" presStyleCnt="0"/>
      <dgm:spPr/>
    </dgm:pt>
    <dgm:pt modelId="{2C21F4BD-444E-4A22-9498-57E400C0DF0C}" type="pres">
      <dgm:prSet presAssocID="{64DC63E9-D950-42E5-A175-C8C0B8C32FA9}" presName="LevelTwoTextNode" presStyleLbl="node2" presStyleIdx="8" presStyleCnt="9" custScaleX="759700" custLinFactNeighborX="51296" custLinFactNeighborY="69109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6132E598-A2DB-4F77-BD0E-17783F02FA69}" type="pres">
      <dgm:prSet presAssocID="{64DC63E9-D950-42E5-A175-C8C0B8C32FA9}" presName="level3hierChild" presStyleCnt="0"/>
      <dgm:spPr/>
    </dgm:pt>
  </dgm:ptLst>
  <dgm:cxnLst>
    <dgm:cxn modelId="{4EA8A4CD-73F9-49ED-95F9-B152B374AC9C}" type="presOf" srcId="{8B5286C9-E2CB-4795-9F42-63CC4D9A04D9}" destId="{9A98D4DF-9BD6-4AD5-9D21-D1AEC50886F5}" srcOrd="0" destOrd="0" presId="urn:microsoft.com/office/officeart/2005/8/layout/hierarchy2"/>
    <dgm:cxn modelId="{5B04AE93-85AF-435F-AEFF-46826BA3F058}" srcId="{05766DA0-179D-4067-A5C0-1051A98BD53B}" destId="{4A967DD4-C727-40E1-A015-273B342CC0D3}" srcOrd="7" destOrd="0" parTransId="{26DBED65-8A89-4E7C-8DF9-FF53F228B9D3}" sibTransId="{129D4E3D-771D-46E0-8903-F88DBCCBD564}"/>
    <dgm:cxn modelId="{3BF6BBC7-A295-4F90-96C8-3B28029D58A1}" srcId="{05766DA0-179D-4067-A5C0-1051A98BD53B}" destId="{D92D1651-00C9-4D27-A0A6-91DCEB335A96}" srcOrd="5" destOrd="0" parTransId="{A9E235E0-3688-4414-AD5B-A2D87AE48A3A}" sibTransId="{895BBD37-D868-4FF5-9C81-556780561A1F}"/>
    <dgm:cxn modelId="{38C8AA7A-3340-4953-BB24-6A4202F04C36}" type="presOf" srcId="{1C05AF3F-ABFA-4D73-9B43-0BBF6FA87C94}" destId="{78462917-1F4A-4B75-9356-8FB88BE2D6BF}" srcOrd="1" destOrd="0" presId="urn:microsoft.com/office/officeart/2005/8/layout/hierarchy2"/>
    <dgm:cxn modelId="{3D66D9F7-7EBB-4DC9-8DE6-8FCB8C638E6A}" type="presOf" srcId="{6FED5673-B814-4320-B7E0-0136624A1980}" destId="{AF462B30-F232-4507-BE6F-413A6EC0BF3E}" srcOrd="0" destOrd="0" presId="urn:microsoft.com/office/officeart/2005/8/layout/hierarchy2"/>
    <dgm:cxn modelId="{E974BB3F-6DBC-43B8-82A9-254FBA152ED9}" srcId="{05766DA0-179D-4067-A5C0-1051A98BD53B}" destId="{64DC63E9-D950-42E5-A175-C8C0B8C32FA9}" srcOrd="8" destOrd="0" parTransId="{1C05AF3F-ABFA-4D73-9B43-0BBF6FA87C94}" sibTransId="{84CBB904-F0E7-4687-B82D-9D777E0E1744}"/>
    <dgm:cxn modelId="{DC0B7B7E-68CA-47D8-9DFC-EA768EB5EC2D}" type="presOf" srcId="{DA48BB09-79C7-4457-8D79-9FC50E3B689D}" destId="{E6C4F05D-F058-441E-A803-7EFC0B2C4C86}" srcOrd="1" destOrd="0" presId="urn:microsoft.com/office/officeart/2005/8/layout/hierarchy2"/>
    <dgm:cxn modelId="{46C66972-03BA-459B-AEA5-8BE544E34365}" type="presOf" srcId="{DB033547-D770-4CB9-BB36-02C70892AC5A}" destId="{693E51F6-9749-4AF4-B236-BE92D32B33E0}" srcOrd="1" destOrd="0" presId="urn:microsoft.com/office/officeart/2005/8/layout/hierarchy2"/>
    <dgm:cxn modelId="{82FE8AF0-5F34-4FED-AB2C-EACAA478B5BD}" type="presOf" srcId="{64DC63E9-D950-42E5-A175-C8C0B8C32FA9}" destId="{2C21F4BD-444E-4A22-9498-57E400C0DF0C}" srcOrd="0" destOrd="0" presId="urn:microsoft.com/office/officeart/2005/8/layout/hierarchy2"/>
    <dgm:cxn modelId="{306CC9EA-5C21-43D4-BB16-0E7503CECC67}" srcId="{05766DA0-179D-4067-A5C0-1051A98BD53B}" destId="{4D7A5C44-83C5-40E9-B501-75A9D5E2D4C5}" srcOrd="4" destOrd="0" parTransId="{2ED5A5F6-7A37-418B-AEDC-21738F161A65}" sibTransId="{45B3BCFA-B668-45B5-9DC6-109346ACAC0E}"/>
    <dgm:cxn modelId="{DF797FD3-ACDB-4BD6-A366-6F7F8D7C38B1}" type="presOf" srcId="{964F4153-C585-4049-B85B-6F1E17A33F22}" destId="{8CD64912-94AE-4114-B619-55F2D12CFE62}" srcOrd="0" destOrd="0" presId="urn:microsoft.com/office/officeart/2005/8/layout/hierarchy2"/>
    <dgm:cxn modelId="{2C7753C3-66CC-4768-B1CD-5C4BFFB1ED60}" srcId="{05766DA0-179D-4067-A5C0-1051A98BD53B}" destId="{2621E072-302F-467C-B46E-BBE52FC6BB40}" srcOrd="0" destOrd="0" parTransId="{13285F1C-BD8F-4A56-A174-6DC0489DD38C}" sibTransId="{4A398EB8-F91A-4CFB-A5A3-AD41038F6A7C}"/>
    <dgm:cxn modelId="{9DFE7CB4-F11C-4BE2-A751-11C4D3C1C338}" type="presOf" srcId="{C2AD4BA4-8D8E-414C-8EF1-A9AE8DAF76F9}" destId="{0D63830B-A9BE-4B71-9BF1-0FD4FCDE35A2}" srcOrd="0" destOrd="0" presId="urn:microsoft.com/office/officeart/2005/8/layout/hierarchy2"/>
    <dgm:cxn modelId="{7785FB87-7077-4BF2-857D-601F919A5E18}" type="presOf" srcId="{A9E235E0-3688-4414-AD5B-A2D87AE48A3A}" destId="{53242230-6A6A-4246-9F7A-BC907D8F6BBE}" srcOrd="0" destOrd="0" presId="urn:microsoft.com/office/officeart/2005/8/layout/hierarchy2"/>
    <dgm:cxn modelId="{A0B8C8B1-BE0F-4CF0-8270-E85AE3A81334}" srcId="{8D69DAA4-95EF-4B42-991D-85EDFDB005E3}" destId="{05766DA0-179D-4067-A5C0-1051A98BD53B}" srcOrd="0" destOrd="0" parTransId="{21518681-EC20-4F66-B4F8-2FF6E49EB12C}" sibTransId="{D6343402-9A5E-4DFB-BA37-78200391D6B8}"/>
    <dgm:cxn modelId="{B43F0C70-6934-4B30-97A3-A7DA7C356438}" type="presOf" srcId="{148924B0-2D6E-4D18-9C4F-1D8E1D03DE93}" destId="{6EDB53C2-A2F0-4783-B18D-D84D492D22E5}" srcOrd="1" destOrd="0" presId="urn:microsoft.com/office/officeart/2005/8/layout/hierarchy2"/>
    <dgm:cxn modelId="{587496D4-687F-4D1D-8DBA-266A8EC7234C}" srcId="{05766DA0-179D-4067-A5C0-1051A98BD53B}" destId="{964F4153-C585-4049-B85B-6F1E17A33F22}" srcOrd="3" destOrd="0" parTransId="{DB033547-D770-4CB9-BB36-02C70892AC5A}" sibTransId="{4AED4544-6C12-40B7-ADD2-A503823F8DE6}"/>
    <dgm:cxn modelId="{B5787B96-6644-4C64-9C87-4A9844ECDBCD}" type="presOf" srcId="{2621E072-302F-467C-B46E-BBE52FC6BB40}" destId="{B5EB707B-EF24-4700-8D9A-36BD5961676D}" srcOrd="0" destOrd="0" presId="urn:microsoft.com/office/officeart/2005/8/layout/hierarchy2"/>
    <dgm:cxn modelId="{434ABE2C-67D0-44BC-9A0E-4BD9DC119C5C}" type="presOf" srcId="{A9E235E0-3688-4414-AD5B-A2D87AE48A3A}" destId="{71838051-4C25-4512-84D9-3CA291E9EB44}" srcOrd="1" destOrd="0" presId="urn:microsoft.com/office/officeart/2005/8/layout/hierarchy2"/>
    <dgm:cxn modelId="{CC25EDAE-788E-4E85-BC36-6B3A4F5071C8}" type="presOf" srcId="{13285F1C-BD8F-4A56-A174-6DC0489DD38C}" destId="{17CB153D-D863-4A68-B2AD-139165B1B332}" srcOrd="0" destOrd="0" presId="urn:microsoft.com/office/officeart/2005/8/layout/hierarchy2"/>
    <dgm:cxn modelId="{C177DA51-EF04-48E9-82F8-690030994F01}" srcId="{05766DA0-179D-4067-A5C0-1051A98BD53B}" destId="{7CD69AEE-D242-418E-88E1-ECB84C810DBD}" srcOrd="1" destOrd="0" parTransId="{DA48BB09-79C7-4457-8D79-9FC50E3B689D}" sibTransId="{52E94007-57F1-428D-B22D-1C7E81FC8A1E}"/>
    <dgm:cxn modelId="{A162FC55-EE19-4315-B444-24BC9F7DAA1A}" type="presOf" srcId="{2ED5A5F6-7A37-418B-AEDC-21738F161A65}" destId="{5A4A02AE-076C-46A9-9A69-BC089F8F8B18}" srcOrd="1" destOrd="0" presId="urn:microsoft.com/office/officeart/2005/8/layout/hierarchy2"/>
    <dgm:cxn modelId="{1F56C39D-ADCD-4A71-89A7-255FF4D3E2CC}" srcId="{05766DA0-179D-4067-A5C0-1051A98BD53B}" destId="{8B5286C9-E2CB-4795-9F42-63CC4D9A04D9}" srcOrd="6" destOrd="0" parTransId="{148924B0-2D6E-4D18-9C4F-1D8E1D03DE93}" sibTransId="{6BDC6C25-4242-4B41-854C-EB93F8CA69F3}"/>
    <dgm:cxn modelId="{4B28D6F3-7872-4AC1-B5F4-6EAF0E15BE6C}" type="presOf" srcId="{05766DA0-179D-4067-A5C0-1051A98BD53B}" destId="{AFBF112C-1A7E-431A-8DC8-DD708ABF68AA}" srcOrd="0" destOrd="0" presId="urn:microsoft.com/office/officeart/2005/8/layout/hierarchy2"/>
    <dgm:cxn modelId="{8374BAF8-EF75-428D-8D11-F3EDEEC74B83}" type="presOf" srcId="{7CD69AEE-D242-418E-88E1-ECB84C810DBD}" destId="{4F7947B1-300B-45F3-B54C-7DF564DA15A2}" srcOrd="0" destOrd="0" presId="urn:microsoft.com/office/officeart/2005/8/layout/hierarchy2"/>
    <dgm:cxn modelId="{9B3ECB0B-170F-436B-83AB-AC5CF792B490}" type="presOf" srcId="{26DBED65-8A89-4E7C-8DF9-FF53F228B9D3}" destId="{0D2D71FA-5285-4E0C-A9B8-040A94B4B8C5}" srcOrd="1" destOrd="0" presId="urn:microsoft.com/office/officeart/2005/8/layout/hierarchy2"/>
    <dgm:cxn modelId="{ADFB5A85-22D5-4C5D-AE86-011503A70294}" type="presOf" srcId="{4A967DD4-C727-40E1-A015-273B342CC0D3}" destId="{576341CA-0D4C-4B9C-BDE0-2D3C2396943A}" srcOrd="0" destOrd="0" presId="urn:microsoft.com/office/officeart/2005/8/layout/hierarchy2"/>
    <dgm:cxn modelId="{FDCF5764-F60C-4CBF-9D49-E26D03816A62}" srcId="{05766DA0-179D-4067-A5C0-1051A98BD53B}" destId="{6FED5673-B814-4320-B7E0-0136624A1980}" srcOrd="2" destOrd="0" parTransId="{C2AD4BA4-8D8E-414C-8EF1-A9AE8DAF76F9}" sibTransId="{0D4971CF-0E1B-49CF-81CA-379C636FB006}"/>
    <dgm:cxn modelId="{F1B86829-4124-4F67-B6AF-7783DAD2B7C1}" type="presOf" srcId="{1C05AF3F-ABFA-4D73-9B43-0BBF6FA87C94}" destId="{CA2C31E0-7B50-4D0D-8707-147BF030DE39}" srcOrd="0" destOrd="0" presId="urn:microsoft.com/office/officeart/2005/8/layout/hierarchy2"/>
    <dgm:cxn modelId="{FBD0C50C-F6E3-4B10-B192-66D1A3BBE237}" type="presOf" srcId="{26DBED65-8A89-4E7C-8DF9-FF53F228B9D3}" destId="{8D8BDCA0-622A-4058-9EF6-BA9786A3A50D}" srcOrd="0" destOrd="0" presId="urn:microsoft.com/office/officeart/2005/8/layout/hierarchy2"/>
    <dgm:cxn modelId="{C538F2AB-6E63-437F-9576-FBC54F7E09D8}" type="presOf" srcId="{C2AD4BA4-8D8E-414C-8EF1-A9AE8DAF76F9}" destId="{BC224FB8-2D93-4769-B6DC-D30DEF430752}" srcOrd="1" destOrd="0" presId="urn:microsoft.com/office/officeart/2005/8/layout/hierarchy2"/>
    <dgm:cxn modelId="{3D869BBE-31F5-41A6-B457-16F0C93FD3D0}" type="presOf" srcId="{13285F1C-BD8F-4A56-A174-6DC0489DD38C}" destId="{20664554-A406-40F4-957E-35308095DAF6}" srcOrd="1" destOrd="0" presId="urn:microsoft.com/office/officeart/2005/8/layout/hierarchy2"/>
    <dgm:cxn modelId="{081839A1-2FDA-493E-B3C3-E87E9FF6F6DB}" type="presOf" srcId="{DB033547-D770-4CB9-BB36-02C70892AC5A}" destId="{CE0711FE-F02E-4FAA-8C36-70F28C6B85DF}" srcOrd="0" destOrd="0" presId="urn:microsoft.com/office/officeart/2005/8/layout/hierarchy2"/>
    <dgm:cxn modelId="{F3547D05-A9CE-4BA0-9AA3-C8F491BB255F}" type="presOf" srcId="{148924B0-2D6E-4D18-9C4F-1D8E1D03DE93}" destId="{44DD3DC4-B727-4FB8-BA6E-966F804672A7}" srcOrd="0" destOrd="0" presId="urn:microsoft.com/office/officeart/2005/8/layout/hierarchy2"/>
    <dgm:cxn modelId="{5E6E2D0D-C439-478A-A946-D2D827B3ECFE}" type="presOf" srcId="{DA48BB09-79C7-4457-8D79-9FC50E3B689D}" destId="{82443D08-D575-4090-AA9B-D52B3D4F32BD}" srcOrd="0" destOrd="0" presId="urn:microsoft.com/office/officeart/2005/8/layout/hierarchy2"/>
    <dgm:cxn modelId="{42ADE196-FDAF-44E5-8902-68C4567B86BA}" type="presOf" srcId="{D92D1651-00C9-4D27-A0A6-91DCEB335A96}" destId="{AE5D269A-1F73-43FE-A567-574749BF0D23}" srcOrd="0" destOrd="0" presId="urn:microsoft.com/office/officeart/2005/8/layout/hierarchy2"/>
    <dgm:cxn modelId="{AEC4A815-462A-4578-964F-59599B96698F}" type="presOf" srcId="{8D69DAA4-95EF-4B42-991D-85EDFDB005E3}" destId="{6660B213-3F0F-4285-A5A8-E897D09AE0E9}" srcOrd="0" destOrd="0" presId="urn:microsoft.com/office/officeart/2005/8/layout/hierarchy2"/>
    <dgm:cxn modelId="{0BA75EFF-D57F-4D29-95C3-C61EB4A787D1}" type="presOf" srcId="{2ED5A5F6-7A37-418B-AEDC-21738F161A65}" destId="{03CE63AA-38E3-4F17-B225-AE9705A48B64}" srcOrd="0" destOrd="0" presId="urn:microsoft.com/office/officeart/2005/8/layout/hierarchy2"/>
    <dgm:cxn modelId="{497026AC-FC0A-4C76-93BF-4C197E11001A}" type="presOf" srcId="{4D7A5C44-83C5-40E9-B501-75A9D5E2D4C5}" destId="{5D3DB0C4-1113-4D04-A5FE-7B927A964F3E}" srcOrd="0" destOrd="0" presId="urn:microsoft.com/office/officeart/2005/8/layout/hierarchy2"/>
    <dgm:cxn modelId="{E8852FB1-8500-42F8-8B5B-94B868A84683}" type="presParOf" srcId="{6660B213-3F0F-4285-A5A8-E897D09AE0E9}" destId="{70195B2C-AD80-438B-881C-8DA06DAC1DB3}" srcOrd="0" destOrd="0" presId="urn:microsoft.com/office/officeart/2005/8/layout/hierarchy2"/>
    <dgm:cxn modelId="{C56DD221-EDB3-49FD-9FBE-73AE3072EC84}" type="presParOf" srcId="{70195B2C-AD80-438B-881C-8DA06DAC1DB3}" destId="{AFBF112C-1A7E-431A-8DC8-DD708ABF68AA}" srcOrd="0" destOrd="0" presId="urn:microsoft.com/office/officeart/2005/8/layout/hierarchy2"/>
    <dgm:cxn modelId="{A0F61EC6-23FE-427A-81FC-CA8811DCFB97}" type="presParOf" srcId="{70195B2C-AD80-438B-881C-8DA06DAC1DB3}" destId="{75EAA4E0-5B44-45A0-ACC6-80374D36C9E6}" srcOrd="1" destOrd="0" presId="urn:microsoft.com/office/officeart/2005/8/layout/hierarchy2"/>
    <dgm:cxn modelId="{DFB4C1D4-07CD-40CF-A76B-9F4C00667925}" type="presParOf" srcId="{75EAA4E0-5B44-45A0-ACC6-80374D36C9E6}" destId="{17CB153D-D863-4A68-B2AD-139165B1B332}" srcOrd="0" destOrd="0" presId="urn:microsoft.com/office/officeart/2005/8/layout/hierarchy2"/>
    <dgm:cxn modelId="{EA6FD7A1-0E95-4E64-BBC6-6A75768DBB62}" type="presParOf" srcId="{17CB153D-D863-4A68-B2AD-139165B1B332}" destId="{20664554-A406-40F4-957E-35308095DAF6}" srcOrd="0" destOrd="0" presId="urn:microsoft.com/office/officeart/2005/8/layout/hierarchy2"/>
    <dgm:cxn modelId="{71473B6E-9B71-4DB6-BDB8-461A4884AC30}" type="presParOf" srcId="{75EAA4E0-5B44-45A0-ACC6-80374D36C9E6}" destId="{8EDFD1CF-6272-49A7-8E14-8BD67C1B2783}" srcOrd="1" destOrd="0" presId="urn:microsoft.com/office/officeart/2005/8/layout/hierarchy2"/>
    <dgm:cxn modelId="{7B2B68BE-2A83-45DF-967E-F7D925463C90}" type="presParOf" srcId="{8EDFD1CF-6272-49A7-8E14-8BD67C1B2783}" destId="{B5EB707B-EF24-4700-8D9A-36BD5961676D}" srcOrd="0" destOrd="0" presId="urn:microsoft.com/office/officeart/2005/8/layout/hierarchy2"/>
    <dgm:cxn modelId="{5E76C866-BCA3-4540-8C90-DEF9F2E22E99}" type="presParOf" srcId="{8EDFD1CF-6272-49A7-8E14-8BD67C1B2783}" destId="{39437CEE-94D3-417C-961B-D094712C461D}" srcOrd="1" destOrd="0" presId="urn:microsoft.com/office/officeart/2005/8/layout/hierarchy2"/>
    <dgm:cxn modelId="{77560C12-99FE-45CB-833C-E6476DEA4B78}" type="presParOf" srcId="{75EAA4E0-5B44-45A0-ACC6-80374D36C9E6}" destId="{82443D08-D575-4090-AA9B-D52B3D4F32BD}" srcOrd="2" destOrd="0" presId="urn:microsoft.com/office/officeart/2005/8/layout/hierarchy2"/>
    <dgm:cxn modelId="{C8149219-8AC9-4C22-A7F0-27DC6685D34E}" type="presParOf" srcId="{82443D08-D575-4090-AA9B-D52B3D4F32BD}" destId="{E6C4F05D-F058-441E-A803-7EFC0B2C4C86}" srcOrd="0" destOrd="0" presId="urn:microsoft.com/office/officeart/2005/8/layout/hierarchy2"/>
    <dgm:cxn modelId="{975FD4B4-89E8-47B7-8DEC-CBC5DCF138DF}" type="presParOf" srcId="{75EAA4E0-5B44-45A0-ACC6-80374D36C9E6}" destId="{D86C1C28-E00D-425A-9718-5AA49A385D89}" srcOrd="3" destOrd="0" presId="urn:microsoft.com/office/officeart/2005/8/layout/hierarchy2"/>
    <dgm:cxn modelId="{024997BC-4105-48C2-A3A3-2CF41590CDA0}" type="presParOf" srcId="{D86C1C28-E00D-425A-9718-5AA49A385D89}" destId="{4F7947B1-300B-45F3-B54C-7DF564DA15A2}" srcOrd="0" destOrd="0" presId="urn:microsoft.com/office/officeart/2005/8/layout/hierarchy2"/>
    <dgm:cxn modelId="{FFCEBAE0-7B31-4FE3-BEA4-F1D339C4103D}" type="presParOf" srcId="{D86C1C28-E00D-425A-9718-5AA49A385D89}" destId="{1954028D-FC8C-4B94-B6EA-31E50933B115}" srcOrd="1" destOrd="0" presId="urn:microsoft.com/office/officeart/2005/8/layout/hierarchy2"/>
    <dgm:cxn modelId="{F6CDEC98-333E-4795-9A0B-03E86FF4450C}" type="presParOf" srcId="{75EAA4E0-5B44-45A0-ACC6-80374D36C9E6}" destId="{0D63830B-A9BE-4B71-9BF1-0FD4FCDE35A2}" srcOrd="4" destOrd="0" presId="urn:microsoft.com/office/officeart/2005/8/layout/hierarchy2"/>
    <dgm:cxn modelId="{A7136061-20E7-4323-9349-5CC035BBB08D}" type="presParOf" srcId="{0D63830B-A9BE-4B71-9BF1-0FD4FCDE35A2}" destId="{BC224FB8-2D93-4769-B6DC-D30DEF430752}" srcOrd="0" destOrd="0" presId="urn:microsoft.com/office/officeart/2005/8/layout/hierarchy2"/>
    <dgm:cxn modelId="{DA0DD240-3C16-4BCE-A80D-CC8B594D6244}" type="presParOf" srcId="{75EAA4E0-5B44-45A0-ACC6-80374D36C9E6}" destId="{65C1BE0C-76CD-4F2A-80E6-F938CE17EED6}" srcOrd="5" destOrd="0" presId="urn:microsoft.com/office/officeart/2005/8/layout/hierarchy2"/>
    <dgm:cxn modelId="{2D086956-8024-4CD7-BBA0-8AF687714569}" type="presParOf" srcId="{65C1BE0C-76CD-4F2A-80E6-F938CE17EED6}" destId="{AF462B30-F232-4507-BE6F-413A6EC0BF3E}" srcOrd="0" destOrd="0" presId="urn:microsoft.com/office/officeart/2005/8/layout/hierarchy2"/>
    <dgm:cxn modelId="{14388E32-37EE-49CF-9F08-9BEEC8738141}" type="presParOf" srcId="{65C1BE0C-76CD-4F2A-80E6-F938CE17EED6}" destId="{CFD627E2-5732-4304-8960-08C674096FC1}" srcOrd="1" destOrd="0" presId="urn:microsoft.com/office/officeart/2005/8/layout/hierarchy2"/>
    <dgm:cxn modelId="{CC1F7ABA-A429-4522-B1F9-C4E3299A4421}" type="presParOf" srcId="{75EAA4E0-5B44-45A0-ACC6-80374D36C9E6}" destId="{CE0711FE-F02E-4FAA-8C36-70F28C6B85DF}" srcOrd="6" destOrd="0" presId="urn:microsoft.com/office/officeart/2005/8/layout/hierarchy2"/>
    <dgm:cxn modelId="{1356082B-2AAE-4BBE-BE9B-607AD8A1CDDA}" type="presParOf" srcId="{CE0711FE-F02E-4FAA-8C36-70F28C6B85DF}" destId="{693E51F6-9749-4AF4-B236-BE92D32B33E0}" srcOrd="0" destOrd="0" presId="urn:microsoft.com/office/officeart/2005/8/layout/hierarchy2"/>
    <dgm:cxn modelId="{20B5908D-B1CD-40DF-92A1-D025F141C640}" type="presParOf" srcId="{75EAA4E0-5B44-45A0-ACC6-80374D36C9E6}" destId="{BCB3768A-7472-4BA2-9A67-56938519B40B}" srcOrd="7" destOrd="0" presId="urn:microsoft.com/office/officeart/2005/8/layout/hierarchy2"/>
    <dgm:cxn modelId="{BD50F170-9142-41B2-960C-7AE0EC63EE03}" type="presParOf" srcId="{BCB3768A-7472-4BA2-9A67-56938519B40B}" destId="{8CD64912-94AE-4114-B619-55F2D12CFE62}" srcOrd="0" destOrd="0" presId="urn:microsoft.com/office/officeart/2005/8/layout/hierarchy2"/>
    <dgm:cxn modelId="{3664EBA5-11E9-4931-A877-97A1756BBD0A}" type="presParOf" srcId="{BCB3768A-7472-4BA2-9A67-56938519B40B}" destId="{50E677D8-BED3-4C35-9735-C74CCFD94D90}" srcOrd="1" destOrd="0" presId="urn:microsoft.com/office/officeart/2005/8/layout/hierarchy2"/>
    <dgm:cxn modelId="{B8EE837B-7789-4988-8271-9D71A65A1379}" type="presParOf" srcId="{75EAA4E0-5B44-45A0-ACC6-80374D36C9E6}" destId="{03CE63AA-38E3-4F17-B225-AE9705A48B64}" srcOrd="8" destOrd="0" presId="urn:microsoft.com/office/officeart/2005/8/layout/hierarchy2"/>
    <dgm:cxn modelId="{51656A8C-F2DC-44A7-A216-7A1580AA6DF4}" type="presParOf" srcId="{03CE63AA-38E3-4F17-B225-AE9705A48B64}" destId="{5A4A02AE-076C-46A9-9A69-BC089F8F8B18}" srcOrd="0" destOrd="0" presId="urn:microsoft.com/office/officeart/2005/8/layout/hierarchy2"/>
    <dgm:cxn modelId="{6767843A-9BB9-432B-8106-83082D06B395}" type="presParOf" srcId="{75EAA4E0-5B44-45A0-ACC6-80374D36C9E6}" destId="{684B2EB8-475B-43F2-AF33-95650CD1E858}" srcOrd="9" destOrd="0" presId="urn:microsoft.com/office/officeart/2005/8/layout/hierarchy2"/>
    <dgm:cxn modelId="{8DE456AD-0B01-44E8-B91D-A8AAD9BF3447}" type="presParOf" srcId="{684B2EB8-475B-43F2-AF33-95650CD1E858}" destId="{5D3DB0C4-1113-4D04-A5FE-7B927A964F3E}" srcOrd="0" destOrd="0" presId="urn:microsoft.com/office/officeart/2005/8/layout/hierarchy2"/>
    <dgm:cxn modelId="{BD49F05E-5F59-4C7B-B706-671A90788B86}" type="presParOf" srcId="{684B2EB8-475B-43F2-AF33-95650CD1E858}" destId="{A163AF0B-F9B6-4522-8EBA-2D41C7376F1B}" srcOrd="1" destOrd="0" presId="urn:microsoft.com/office/officeart/2005/8/layout/hierarchy2"/>
    <dgm:cxn modelId="{2C976914-E038-408C-914A-105B22EFB6DD}" type="presParOf" srcId="{75EAA4E0-5B44-45A0-ACC6-80374D36C9E6}" destId="{53242230-6A6A-4246-9F7A-BC907D8F6BBE}" srcOrd="10" destOrd="0" presId="urn:microsoft.com/office/officeart/2005/8/layout/hierarchy2"/>
    <dgm:cxn modelId="{2A875991-C74C-44CD-9B08-0A960D300CA0}" type="presParOf" srcId="{53242230-6A6A-4246-9F7A-BC907D8F6BBE}" destId="{71838051-4C25-4512-84D9-3CA291E9EB44}" srcOrd="0" destOrd="0" presId="urn:microsoft.com/office/officeart/2005/8/layout/hierarchy2"/>
    <dgm:cxn modelId="{06CECDF3-E70F-43EB-9319-CA7969D09D6E}" type="presParOf" srcId="{75EAA4E0-5B44-45A0-ACC6-80374D36C9E6}" destId="{23C6B1AA-5C9A-48A3-8673-B03F20DC0DB8}" srcOrd="11" destOrd="0" presId="urn:microsoft.com/office/officeart/2005/8/layout/hierarchy2"/>
    <dgm:cxn modelId="{625B7627-4853-48FA-B95A-0CEE251B4FAA}" type="presParOf" srcId="{23C6B1AA-5C9A-48A3-8673-B03F20DC0DB8}" destId="{AE5D269A-1F73-43FE-A567-574749BF0D23}" srcOrd="0" destOrd="0" presId="urn:microsoft.com/office/officeart/2005/8/layout/hierarchy2"/>
    <dgm:cxn modelId="{174CCB78-24F2-40F9-8874-27DF239AF194}" type="presParOf" srcId="{23C6B1AA-5C9A-48A3-8673-B03F20DC0DB8}" destId="{CFF15CA3-E548-4388-A580-58B079A67F65}" srcOrd="1" destOrd="0" presId="urn:microsoft.com/office/officeart/2005/8/layout/hierarchy2"/>
    <dgm:cxn modelId="{E8C7C9B0-E4EA-4A73-8B55-012BE8EAB20B}" type="presParOf" srcId="{75EAA4E0-5B44-45A0-ACC6-80374D36C9E6}" destId="{44DD3DC4-B727-4FB8-BA6E-966F804672A7}" srcOrd="12" destOrd="0" presId="urn:microsoft.com/office/officeart/2005/8/layout/hierarchy2"/>
    <dgm:cxn modelId="{0C3BDD41-B2D7-450B-8AB0-9C54EBBC8915}" type="presParOf" srcId="{44DD3DC4-B727-4FB8-BA6E-966F804672A7}" destId="{6EDB53C2-A2F0-4783-B18D-D84D492D22E5}" srcOrd="0" destOrd="0" presId="urn:microsoft.com/office/officeart/2005/8/layout/hierarchy2"/>
    <dgm:cxn modelId="{FF921048-8D55-48FB-B97C-0204A3464C05}" type="presParOf" srcId="{75EAA4E0-5B44-45A0-ACC6-80374D36C9E6}" destId="{E5A700CC-2A34-4755-A07D-B317F067EAFF}" srcOrd="13" destOrd="0" presId="urn:microsoft.com/office/officeart/2005/8/layout/hierarchy2"/>
    <dgm:cxn modelId="{6CB83345-E7C7-4F25-ACA9-78DB13A0E498}" type="presParOf" srcId="{E5A700CC-2A34-4755-A07D-B317F067EAFF}" destId="{9A98D4DF-9BD6-4AD5-9D21-D1AEC50886F5}" srcOrd="0" destOrd="0" presId="urn:microsoft.com/office/officeart/2005/8/layout/hierarchy2"/>
    <dgm:cxn modelId="{30D86517-2D81-446D-8AE4-02D616C2A2FC}" type="presParOf" srcId="{E5A700CC-2A34-4755-A07D-B317F067EAFF}" destId="{C67CA71A-B018-4B12-92B0-C4B4BF67BE8E}" srcOrd="1" destOrd="0" presId="urn:microsoft.com/office/officeart/2005/8/layout/hierarchy2"/>
    <dgm:cxn modelId="{1BF54DEE-75A9-474E-80F3-9A5A71E59E3F}" type="presParOf" srcId="{75EAA4E0-5B44-45A0-ACC6-80374D36C9E6}" destId="{8D8BDCA0-622A-4058-9EF6-BA9786A3A50D}" srcOrd="14" destOrd="0" presId="urn:microsoft.com/office/officeart/2005/8/layout/hierarchy2"/>
    <dgm:cxn modelId="{5CBD0622-13AD-4729-A4AF-4C1D4D7BF9A6}" type="presParOf" srcId="{8D8BDCA0-622A-4058-9EF6-BA9786A3A50D}" destId="{0D2D71FA-5285-4E0C-A9B8-040A94B4B8C5}" srcOrd="0" destOrd="0" presId="urn:microsoft.com/office/officeart/2005/8/layout/hierarchy2"/>
    <dgm:cxn modelId="{997E64B6-17B1-4EFE-A617-6B5125B9B03F}" type="presParOf" srcId="{75EAA4E0-5B44-45A0-ACC6-80374D36C9E6}" destId="{EC8A9243-45C5-43B9-BF80-61E573BBD58D}" srcOrd="15" destOrd="0" presId="urn:microsoft.com/office/officeart/2005/8/layout/hierarchy2"/>
    <dgm:cxn modelId="{CD856F54-258D-468F-AAF2-B873A6C36989}" type="presParOf" srcId="{EC8A9243-45C5-43B9-BF80-61E573BBD58D}" destId="{576341CA-0D4C-4B9C-BDE0-2D3C2396943A}" srcOrd="0" destOrd="0" presId="urn:microsoft.com/office/officeart/2005/8/layout/hierarchy2"/>
    <dgm:cxn modelId="{6BEC04D8-B789-4215-84EB-F4F3557F9F0A}" type="presParOf" srcId="{EC8A9243-45C5-43B9-BF80-61E573BBD58D}" destId="{93581837-0123-47F0-864B-53D0C3FFE5A5}" srcOrd="1" destOrd="0" presId="urn:microsoft.com/office/officeart/2005/8/layout/hierarchy2"/>
    <dgm:cxn modelId="{1B1DB97F-75F8-4D50-91A6-E33F3877BE89}" type="presParOf" srcId="{75EAA4E0-5B44-45A0-ACC6-80374D36C9E6}" destId="{CA2C31E0-7B50-4D0D-8707-147BF030DE39}" srcOrd="16" destOrd="0" presId="urn:microsoft.com/office/officeart/2005/8/layout/hierarchy2"/>
    <dgm:cxn modelId="{A5EC17C6-7161-4994-B3A8-A06883EDB880}" type="presParOf" srcId="{CA2C31E0-7B50-4D0D-8707-147BF030DE39}" destId="{78462917-1F4A-4B75-9356-8FB88BE2D6BF}" srcOrd="0" destOrd="0" presId="urn:microsoft.com/office/officeart/2005/8/layout/hierarchy2"/>
    <dgm:cxn modelId="{EDF1CCA2-184B-44BA-9F5E-48EB6B9E5C3E}" type="presParOf" srcId="{75EAA4E0-5B44-45A0-ACC6-80374D36C9E6}" destId="{87AB6473-2A4D-4F40-93DA-AF210EB94E3A}" srcOrd="17" destOrd="0" presId="urn:microsoft.com/office/officeart/2005/8/layout/hierarchy2"/>
    <dgm:cxn modelId="{726A3A03-B792-4CF9-A9E5-41E852F5A1A3}" type="presParOf" srcId="{87AB6473-2A4D-4F40-93DA-AF210EB94E3A}" destId="{2C21F4BD-444E-4A22-9498-57E400C0DF0C}" srcOrd="0" destOrd="0" presId="urn:microsoft.com/office/officeart/2005/8/layout/hierarchy2"/>
    <dgm:cxn modelId="{C7035E42-046E-408D-85F6-E4CE0E9586C6}" type="presParOf" srcId="{87AB6473-2A4D-4F40-93DA-AF210EB94E3A}" destId="{6132E598-A2DB-4F77-BD0E-17783F02FA69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BA911B6-4EA2-4962-BDAB-051E9D2BCF8D}" type="doc">
      <dgm:prSet loTypeId="urn:microsoft.com/office/officeart/2005/8/layout/orgChart1" loCatId="hierarchy" qsTypeId="urn:microsoft.com/office/officeart/2005/8/quickstyle/simple5" qsCatId="simple" csTypeId="urn:microsoft.com/office/officeart/2005/8/colors/accent3_2" csCatId="accent3" phldr="1"/>
      <dgm:spPr/>
      <dgm:t>
        <a:bodyPr/>
        <a:lstStyle/>
        <a:p>
          <a:endParaRPr lang="ru-RU"/>
        </a:p>
      </dgm:t>
    </dgm:pt>
    <dgm:pt modelId="{70437AC4-B390-4D68-BC6E-8E8B7786E31E}">
      <dgm:prSet phldrT="[Текст]" custT="1"/>
      <dgm:spPr/>
      <dgm:t>
        <a:bodyPr/>
        <a:lstStyle/>
        <a:p>
          <a:r>
            <a:rPr lang="ru-RU" sz="1400" b="1" dirty="0" smtClean="0">
              <a:latin typeface="+mn-lt"/>
            </a:rPr>
            <a:t>В рамках Дней Науки было проведено:</a:t>
          </a:r>
          <a:endParaRPr lang="ru-RU" sz="1400" b="1" dirty="0">
            <a:latin typeface="+mn-lt"/>
          </a:endParaRPr>
        </a:p>
      </dgm:t>
    </dgm:pt>
    <dgm:pt modelId="{FFE928A1-12B4-4663-B8B7-337B43401702}" type="parTrans" cxnId="{B28A3BD2-D594-4E40-9414-8C1D5E7DFCC6}">
      <dgm:prSet/>
      <dgm:spPr/>
      <dgm:t>
        <a:bodyPr/>
        <a:lstStyle/>
        <a:p>
          <a:endParaRPr lang="ru-RU" sz="1400">
            <a:latin typeface="+mn-lt"/>
          </a:endParaRPr>
        </a:p>
      </dgm:t>
    </dgm:pt>
    <dgm:pt modelId="{5D5F737C-17AB-47F8-80A8-E23DE0201107}" type="sibTrans" cxnId="{B28A3BD2-D594-4E40-9414-8C1D5E7DFCC6}">
      <dgm:prSet/>
      <dgm:spPr/>
      <dgm:t>
        <a:bodyPr/>
        <a:lstStyle/>
        <a:p>
          <a:endParaRPr lang="ru-RU" sz="1400">
            <a:latin typeface="+mn-lt"/>
          </a:endParaRPr>
        </a:p>
      </dgm:t>
    </dgm:pt>
    <dgm:pt modelId="{72FF4549-BA28-4491-8BF6-A538B31A0536}">
      <dgm:prSet phldrT="[Текст]" custT="1"/>
      <dgm:spPr/>
      <dgm:t>
        <a:bodyPr/>
        <a:lstStyle/>
        <a:p>
          <a:r>
            <a:rPr lang="ru-RU" sz="1400" i="1" dirty="0" smtClean="0">
              <a:latin typeface="+mn-lt"/>
            </a:rPr>
            <a:t>Выставка</a:t>
          </a:r>
          <a:endParaRPr lang="ru-RU" sz="1400" i="1" dirty="0">
            <a:latin typeface="+mn-lt"/>
          </a:endParaRPr>
        </a:p>
      </dgm:t>
    </dgm:pt>
    <dgm:pt modelId="{BDA07902-2C7C-412E-84D5-9B078528A35C}" type="parTrans" cxnId="{C8C29413-E558-496E-8C30-437FE9392D94}">
      <dgm:prSet/>
      <dgm:spPr/>
      <dgm:t>
        <a:bodyPr/>
        <a:lstStyle/>
        <a:p>
          <a:endParaRPr lang="ru-RU" sz="1400">
            <a:latin typeface="+mn-lt"/>
          </a:endParaRPr>
        </a:p>
      </dgm:t>
    </dgm:pt>
    <dgm:pt modelId="{9B2FE9F1-5CF1-4FCE-8E18-CE4B4DECD18D}" type="sibTrans" cxnId="{C8C29413-E558-496E-8C30-437FE9392D94}">
      <dgm:prSet/>
      <dgm:spPr/>
      <dgm:t>
        <a:bodyPr/>
        <a:lstStyle/>
        <a:p>
          <a:endParaRPr lang="ru-RU" sz="1400">
            <a:latin typeface="+mn-lt"/>
          </a:endParaRPr>
        </a:p>
      </dgm:t>
    </dgm:pt>
    <dgm:pt modelId="{DE90F37E-D93D-4BDF-B133-E3E60151832B}">
      <dgm:prSet phldrT="[Текст]" custT="1"/>
      <dgm:spPr/>
      <dgm:t>
        <a:bodyPr/>
        <a:lstStyle/>
        <a:p>
          <a:r>
            <a:rPr lang="ru-RU" sz="1400" b="1" dirty="0" smtClean="0">
              <a:latin typeface="+mn-lt"/>
            </a:rPr>
            <a:t>95 участников</a:t>
          </a:r>
          <a:r>
            <a:rPr lang="ru-RU" sz="1400" dirty="0" smtClean="0">
              <a:latin typeface="+mn-lt"/>
            </a:rPr>
            <a:t>, </a:t>
          </a:r>
          <a:r>
            <a:rPr lang="ru-RU" sz="1400" b="1" dirty="0" smtClean="0">
              <a:latin typeface="+mn-lt"/>
            </a:rPr>
            <a:t>70 </a:t>
          </a:r>
          <a:r>
            <a:rPr lang="ru-RU" sz="1400" b="1" dirty="0" err="1" smtClean="0">
              <a:latin typeface="+mn-lt"/>
            </a:rPr>
            <a:t>постерных</a:t>
          </a:r>
          <a:r>
            <a:rPr lang="ru-RU" sz="1400" b="1" dirty="0" smtClean="0">
              <a:latin typeface="+mn-lt"/>
            </a:rPr>
            <a:t> инсталляций</a:t>
          </a:r>
          <a:r>
            <a:rPr lang="ru-RU" sz="1400" dirty="0" smtClean="0">
              <a:latin typeface="+mn-lt"/>
            </a:rPr>
            <a:t> и </a:t>
          </a:r>
          <a:r>
            <a:rPr lang="ru-RU" sz="1400" b="1" dirty="0" smtClean="0">
              <a:latin typeface="+mn-lt"/>
            </a:rPr>
            <a:t>20 ОКР</a:t>
          </a:r>
          <a:endParaRPr lang="ru-RU" sz="1400" dirty="0">
            <a:latin typeface="+mn-lt"/>
          </a:endParaRPr>
        </a:p>
      </dgm:t>
    </dgm:pt>
    <dgm:pt modelId="{0F6C6F6B-A216-4187-A854-3DB4668A09D5}" type="parTrans" cxnId="{CBA9E7AC-0603-4B7E-8144-4B818074B7DA}">
      <dgm:prSet/>
      <dgm:spPr/>
      <dgm:t>
        <a:bodyPr/>
        <a:lstStyle/>
        <a:p>
          <a:endParaRPr lang="ru-RU" sz="1400">
            <a:latin typeface="+mn-lt"/>
          </a:endParaRPr>
        </a:p>
      </dgm:t>
    </dgm:pt>
    <dgm:pt modelId="{B3C23457-B5B1-48EE-A793-616A33003F78}" type="sibTrans" cxnId="{CBA9E7AC-0603-4B7E-8144-4B818074B7DA}">
      <dgm:prSet/>
      <dgm:spPr/>
      <dgm:t>
        <a:bodyPr/>
        <a:lstStyle/>
        <a:p>
          <a:endParaRPr lang="ru-RU" sz="1400">
            <a:latin typeface="+mn-lt"/>
          </a:endParaRPr>
        </a:p>
      </dgm:t>
    </dgm:pt>
    <dgm:pt modelId="{C8B27AEF-A145-48FD-AB4D-5989BA3E52C5}">
      <dgm:prSet phldrT="[Текст]" custT="1"/>
      <dgm:spPr/>
      <dgm:t>
        <a:bodyPr/>
        <a:lstStyle/>
        <a:p>
          <a:r>
            <a:rPr lang="ru-RU" sz="1400" dirty="0" smtClean="0">
              <a:latin typeface="+mn-lt"/>
            </a:rPr>
            <a:t> </a:t>
          </a:r>
          <a:r>
            <a:rPr lang="ru-RU" sz="1400" i="1" dirty="0" smtClean="0">
              <a:latin typeface="+mn-lt"/>
            </a:rPr>
            <a:t>Конференция НПР</a:t>
          </a:r>
          <a:endParaRPr lang="ru-RU" sz="1400" i="1" dirty="0">
            <a:latin typeface="+mn-lt"/>
          </a:endParaRPr>
        </a:p>
      </dgm:t>
    </dgm:pt>
    <dgm:pt modelId="{3E401FCB-0A9B-4BFF-9FC9-12C06C4C77A2}" type="parTrans" cxnId="{F8B745F3-2C02-4581-8C22-1EC8193423B2}">
      <dgm:prSet/>
      <dgm:spPr/>
      <dgm:t>
        <a:bodyPr/>
        <a:lstStyle/>
        <a:p>
          <a:endParaRPr lang="ru-RU" sz="1400">
            <a:latin typeface="+mn-lt"/>
          </a:endParaRPr>
        </a:p>
      </dgm:t>
    </dgm:pt>
    <dgm:pt modelId="{2C53DB5E-4EEC-4E9B-88C7-D367B85AB0B9}" type="sibTrans" cxnId="{F8B745F3-2C02-4581-8C22-1EC8193423B2}">
      <dgm:prSet/>
      <dgm:spPr/>
      <dgm:t>
        <a:bodyPr/>
        <a:lstStyle/>
        <a:p>
          <a:endParaRPr lang="ru-RU" sz="1400">
            <a:latin typeface="+mn-lt"/>
          </a:endParaRPr>
        </a:p>
      </dgm:t>
    </dgm:pt>
    <dgm:pt modelId="{5FDB18F3-9C24-4398-9AE2-D41853A55D38}">
      <dgm:prSet custT="1"/>
      <dgm:spPr/>
      <dgm:t>
        <a:bodyPr/>
        <a:lstStyle/>
        <a:p>
          <a:r>
            <a:rPr lang="ru-RU" sz="1400" b="1" dirty="0" smtClean="0">
              <a:latin typeface="+mn-lt"/>
            </a:rPr>
            <a:t>146 секций</a:t>
          </a:r>
          <a:r>
            <a:rPr lang="ru-RU" sz="1400" dirty="0" smtClean="0">
              <a:latin typeface="+mn-lt"/>
            </a:rPr>
            <a:t>, </a:t>
          </a:r>
          <a:r>
            <a:rPr lang="ru-RU" sz="1400" b="1" dirty="0" smtClean="0">
              <a:latin typeface="+mn-lt"/>
            </a:rPr>
            <a:t>3571 докладов , 8 томов</a:t>
          </a:r>
          <a:r>
            <a:rPr lang="ru-RU" sz="1400" dirty="0" smtClean="0">
              <a:latin typeface="+mn-lt"/>
            </a:rPr>
            <a:t> сборников трудов, свыше </a:t>
          </a:r>
          <a:r>
            <a:rPr lang="ru-RU" sz="1400" b="1" dirty="0" smtClean="0">
              <a:latin typeface="+mn-lt"/>
            </a:rPr>
            <a:t>1100 тезисов</a:t>
          </a:r>
          <a:r>
            <a:rPr lang="ru-RU" sz="1400" dirty="0" smtClean="0">
              <a:latin typeface="+mn-lt"/>
            </a:rPr>
            <a:t> обучающихся и сотрудников всех структурных подразделений КФ</a:t>
          </a:r>
          <a:endParaRPr lang="ru-RU" sz="1400" dirty="0">
            <a:latin typeface="+mn-lt"/>
          </a:endParaRPr>
        </a:p>
      </dgm:t>
    </dgm:pt>
    <dgm:pt modelId="{07682742-51A7-4C58-BF84-533FA0E26276}" type="parTrans" cxnId="{A127DE74-D184-49C9-8964-5E01A8551B97}">
      <dgm:prSet/>
      <dgm:spPr/>
      <dgm:t>
        <a:bodyPr/>
        <a:lstStyle/>
        <a:p>
          <a:endParaRPr lang="ru-RU" sz="1400">
            <a:latin typeface="+mn-lt"/>
          </a:endParaRPr>
        </a:p>
      </dgm:t>
    </dgm:pt>
    <dgm:pt modelId="{0E10927A-35B1-4408-890B-E9E26DAC55FD}" type="sibTrans" cxnId="{A127DE74-D184-49C9-8964-5E01A8551B97}">
      <dgm:prSet/>
      <dgm:spPr/>
      <dgm:t>
        <a:bodyPr/>
        <a:lstStyle/>
        <a:p>
          <a:endParaRPr lang="ru-RU" sz="1400">
            <a:latin typeface="+mn-lt"/>
          </a:endParaRPr>
        </a:p>
      </dgm:t>
    </dgm:pt>
    <dgm:pt modelId="{B45CC0BD-C189-4BAA-9293-473EC636E3BF}" type="pres">
      <dgm:prSet presAssocID="{EBA911B6-4EA2-4962-BDAB-051E9D2BCF8D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05F2E16C-7C15-4B7D-9333-6F0843C31856}" type="pres">
      <dgm:prSet presAssocID="{70437AC4-B390-4D68-BC6E-8E8B7786E31E}" presName="hierRoot1" presStyleCnt="0">
        <dgm:presLayoutVars>
          <dgm:hierBranch val="init"/>
        </dgm:presLayoutVars>
      </dgm:prSet>
      <dgm:spPr/>
    </dgm:pt>
    <dgm:pt modelId="{E09B5AA0-49E2-4D37-ABF6-EFCD0E868614}" type="pres">
      <dgm:prSet presAssocID="{70437AC4-B390-4D68-BC6E-8E8B7786E31E}" presName="rootComposite1" presStyleCnt="0"/>
      <dgm:spPr/>
    </dgm:pt>
    <dgm:pt modelId="{72526F04-CF58-4CDD-A5DA-D6FAA7BA0A68}" type="pres">
      <dgm:prSet presAssocID="{70437AC4-B390-4D68-BC6E-8E8B7786E31E}" presName="rootText1" presStyleLbl="node0" presStyleIdx="0" presStyleCnt="1" custScaleX="311879" custScaleY="33479" custLinFactY="-18571" custLinFactNeighborX="56318" custLinFactNeighborY="-10000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A8425B41-BB8D-4200-BB16-7DCC7C5177C8}" type="pres">
      <dgm:prSet presAssocID="{70437AC4-B390-4D68-BC6E-8E8B7786E31E}" presName="rootConnector1" presStyleLbl="node1" presStyleIdx="0" presStyleCnt="0"/>
      <dgm:spPr/>
      <dgm:t>
        <a:bodyPr/>
        <a:lstStyle/>
        <a:p>
          <a:endParaRPr lang="ru-RU"/>
        </a:p>
      </dgm:t>
    </dgm:pt>
    <dgm:pt modelId="{0711F8CF-4DFF-4907-A521-5D40AC8691B8}" type="pres">
      <dgm:prSet presAssocID="{70437AC4-B390-4D68-BC6E-8E8B7786E31E}" presName="hierChild2" presStyleCnt="0"/>
      <dgm:spPr/>
    </dgm:pt>
    <dgm:pt modelId="{6E520AD0-E96A-4950-BF75-D4A9A202E129}" type="pres">
      <dgm:prSet presAssocID="{BDA07902-2C7C-412E-84D5-9B078528A35C}" presName="Name37" presStyleLbl="parChTrans1D2" presStyleIdx="0" presStyleCnt="2"/>
      <dgm:spPr/>
      <dgm:t>
        <a:bodyPr/>
        <a:lstStyle/>
        <a:p>
          <a:endParaRPr lang="ru-RU"/>
        </a:p>
      </dgm:t>
    </dgm:pt>
    <dgm:pt modelId="{3BCA34C7-4A51-479C-A28B-1AA38F903463}" type="pres">
      <dgm:prSet presAssocID="{72FF4549-BA28-4491-8BF6-A538B31A0536}" presName="hierRoot2" presStyleCnt="0">
        <dgm:presLayoutVars>
          <dgm:hierBranch val="init"/>
        </dgm:presLayoutVars>
      </dgm:prSet>
      <dgm:spPr/>
    </dgm:pt>
    <dgm:pt modelId="{7C08FB22-7EB5-4F8B-AAEB-87A9571B1AE6}" type="pres">
      <dgm:prSet presAssocID="{72FF4549-BA28-4491-8BF6-A538B31A0536}" presName="rootComposite" presStyleCnt="0"/>
      <dgm:spPr/>
    </dgm:pt>
    <dgm:pt modelId="{3881F593-199B-4C64-A14B-069AB4C01E99}" type="pres">
      <dgm:prSet presAssocID="{72FF4549-BA28-4491-8BF6-A538B31A0536}" presName="rootText" presStyleLbl="node2" presStyleIdx="0" presStyleCnt="2" custScaleY="28633" custLinFactNeighborX="-23456" custLinFactNeighborY="-8617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D2630A2E-2CB0-4F1F-9019-8AFAAE4ED680}" type="pres">
      <dgm:prSet presAssocID="{72FF4549-BA28-4491-8BF6-A538B31A0536}" presName="rootConnector" presStyleLbl="node2" presStyleIdx="0" presStyleCnt="2"/>
      <dgm:spPr/>
      <dgm:t>
        <a:bodyPr/>
        <a:lstStyle/>
        <a:p>
          <a:endParaRPr lang="ru-RU"/>
        </a:p>
      </dgm:t>
    </dgm:pt>
    <dgm:pt modelId="{F5F47958-2828-41A4-8DD4-BC75DBB16082}" type="pres">
      <dgm:prSet presAssocID="{72FF4549-BA28-4491-8BF6-A538B31A0536}" presName="hierChild4" presStyleCnt="0"/>
      <dgm:spPr/>
    </dgm:pt>
    <dgm:pt modelId="{19CC878E-40B2-4704-91FD-E41125CB8F80}" type="pres">
      <dgm:prSet presAssocID="{0F6C6F6B-A216-4187-A854-3DB4668A09D5}" presName="Name37" presStyleLbl="parChTrans1D3" presStyleIdx="0" presStyleCnt="2"/>
      <dgm:spPr/>
      <dgm:t>
        <a:bodyPr/>
        <a:lstStyle/>
        <a:p>
          <a:endParaRPr lang="ru-RU"/>
        </a:p>
      </dgm:t>
    </dgm:pt>
    <dgm:pt modelId="{E6A61E4D-37CB-4C48-B449-30A88B018E2C}" type="pres">
      <dgm:prSet presAssocID="{DE90F37E-D93D-4BDF-B133-E3E60151832B}" presName="hierRoot2" presStyleCnt="0">
        <dgm:presLayoutVars>
          <dgm:hierBranch val="init"/>
        </dgm:presLayoutVars>
      </dgm:prSet>
      <dgm:spPr/>
    </dgm:pt>
    <dgm:pt modelId="{F28EC53B-34D8-4F7E-8CFD-43F135F9A442}" type="pres">
      <dgm:prSet presAssocID="{DE90F37E-D93D-4BDF-B133-E3E60151832B}" presName="rootComposite" presStyleCnt="0"/>
      <dgm:spPr/>
    </dgm:pt>
    <dgm:pt modelId="{1E2C9BB7-7675-436E-8C3A-4E5D309C4181}" type="pres">
      <dgm:prSet presAssocID="{DE90F37E-D93D-4BDF-B133-E3E60151832B}" presName="rootText" presStyleLbl="node3" presStyleIdx="0" presStyleCnt="2" custScaleY="80162" custLinFactNeighborX="-45494" custLinFactNeighborY="-90396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82570873-CD93-4799-AC64-77DFDCACA4A3}" type="pres">
      <dgm:prSet presAssocID="{DE90F37E-D93D-4BDF-B133-E3E60151832B}" presName="rootConnector" presStyleLbl="node3" presStyleIdx="0" presStyleCnt="2"/>
      <dgm:spPr/>
      <dgm:t>
        <a:bodyPr/>
        <a:lstStyle/>
        <a:p>
          <a:endParaRPr lang="ru-RU"/>
        </a:p>
      </dgm:t>
    </dgm:pt>
    <dgm:pt modelId="{3BA32D9F-D355-4ED4-A1C3-B795FE549182}" type="pres">
      <dgm:prSet presAssocID="{DE90F37E-D93D-4BDF-B133-E3E60151832B}" presName="hierChild4" presStyleCnt="0"/>
      <dgm:spPr/>
    </dgm:pt>
    <dgm:pt modelId="{10DFCEE7-0AC5-44D1-B6F2-FE77B6DB910E}" type="pres">
      <dgm:prSet presAssocID="{DE90F37E-D93D-4BDF-B133-E3E60151832B}" presName="hierChild5" presStyleCnt="0"/>
      <dgm:spPr/>
    </dgm:pt>
    <dgm:pt modelId="{AE897826-5DE0-48AC-BA28-32233EFE79EF}" type="pres">
      <dgm:prSet presAssocID="{72FF4549-BA28-4491-8BF6-A538B31A0536}" presName="hierChild5" presStyleCnt="0"/>
      <dgm:spPr/>
    </dgm:pt>
    <dgm:pt modelId="{30FC09B0-25DB-4832-9A10-7E239646422A}" type="pres">
      <dgm:prSet presAssocID="{3E401FCB-0A9B-4BFF-9FC9-12C06C4C77A2}" presName="Name37" presStyleLbl="parChTrans1D2" presStyleIdx="1" presStyleCnt="2"/>
      <dgm:spPr/>
      <dgm:t>
        <a:bodyPr/>
        <a:lstStyle/>
        <a:p>
          <a:endParaRPr lang="ru-RU"/>
        </a:p>
      </dgm:t>
    </dgm:pt>
    <dgm:pt modelId="{9182B5E5-76D1-4A58-8A03-B2CB4219ED02}" type="pres">
      <dgm:prSet presAssocID="{C8B27AEF-A145-48FD-AB4D-5989BA3E52C5}" presName="hierRoot2" presStyleCnt="0">
        <dgm:presLayoutVars>
          <dgm:hierBranch val="init"/>
        </dgm:presLayoutVars>
      </dgm:prSet>
      <dgm:spPr/>
    </dgm:pt>
    <dgm:pt modelId="{3E936333-A67A-4264-8288-9FF47A8DFBAF}" type="pres">
      <dgm:prSet presAssocID="{C8B27AEF-A145-48FD-AB4D-5989BA3E52C5}" presName="rootComposite" presStyleCnt="0"/>
      <dgm:spPr/>
    </dgm:pt>
    <dgm:pt modelId="{CFC31139-95D2-471E-B7A1-9795CA64691D}" type="pres">
      <dgm:prSet presAssocID="{C8B27AEF-A145-48FD-AB4D-5989BA3E52C5}" presName="rootText" presStyleLbl="node2" presStyleIdx="1" presStyleCnt="2" custScaleY="33068" custLinFactNeighborX="89210" custLinFactNeighborY="-99889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72243E32-0B16-4CFF-AACA-259771206C9C}" type="pres">
      <dgm:prSet presAssocID="{C8B27AEF-A145-48FD-AB4D-5989BA3E52C5}" presName="rootConnector" presStyleLbl="node2" presStyleIdx="1" presStyleCnt="2"/>
      <dgm:spPr/>
      <dgm:t>
        <a:bodyPr/>
        <a:lstStyle/>
        <a:p>
          <a:endParaRPr lang="ru-RU"/>
        </a:p>
      </dgm:t>
    </dgm:pt>
    <dgm:pt modelId="{CF664FC6-A0DE-4D45-B69B-B17BE807FEA2}" type="pres">
      <dgm:prSet presAssocID="{C8B27AEF-A145-48FD-AB4D-5989BA3E52C5}" presName="hierChild4" presStyleCnt="0"/>
      <dgm:spPr/>
    </dgm:pt>
    <dgm:pt modelId="{FB4B0D16-F870-407D-9872-1A909CA2489E}" type="pres">
      <dgm:prSet presAssocID="{07682742-51A7-4C58-BF84-533FA0E26276}" presName="Name37" presStyleLbl="parChTrans1D3" presStyleIdx="1" presStyleCnt="2"/>
      <dgm:spPr/>
      <dgm:t>
        <a:bodyPr/>
        <a:lstStyle/>
        <a:p>
          <a:endParaRPr lang="ru-RU"/>
        </a:p>
      </dgm:t>
    </dgm:pt>
    <dgm:pt modelId="{5B029633-1A81-4B42-B290-CD966FC2CC81}" type="pres">
      <dgm:prSet presAssocID="{5FDB18F3-9C24-4398-9AE2-D41853A55D38}" presName="hierRoot2" presStyleCnt="0">
        <dgm:presLayoutVars>
          <dgm:hierBranch val="init"/>
        </dgm:presLayoutVars>
      </dgm:prSet>
      <dgm:spPr/>
    </dgm:pt>
    <dgm:pt modelId="{BC44ABA6-34D9-4739-B3A8-FC3F4D5E5693}" type="pres">
      <dgm:prSet presAssocID="{5FDB18F3-9C24-4398-9AE2-D41853A55D38}" presName="rootComposite" presStyleCnt="0"/>
      <dgm:spPr/>
    </dgm:pt>
    <dgm:pt modelId="{6FA6F418-74E4-412B-A363-A8DD265D25BB}" type="pres">
      <dgm:prSet presAssocID="{5FDB18F3-9C24-4398-9AE2-D41853A55D38}" presName="rootText" presStyleLbl="node3" presStyleIdx="1" presStyleCnt="2" custScaleX="187916" custScaleY="99350" custLinFactNeighborX="-6163" custLinFactNeighborY="-8010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04B3579A-9B36-43C5-9081-A2079471586C}" type="pres">
      <dgm:prSet presAssocID="{5FDB18F3-9C24-4398-9AE2-D41853A55D38}" presName="rootConnector" presStyleLbl="node3" presStyleIdx="1" presStyleCnt="2"/>
      <dgm:spPr/>
      <dgm:t>
        <a:bodyPr/>
        <a:lstStyle/>
        <a:p>
          <a:endParaRPr lang="ru-RU"/>
        </a:p>
      </dgm:t>
    </dgm:pt>
    <dgm:pt modelId="{A425E63D-58E0-4B92-B304-6C463195C00D}" type="pres">
      <dgm:prSet presAssocID="{5FDB18F3-9C24-4398-9AE2-D41853A55D38}" presName="hierChild4" presStyleCnt="0"/>
      <dgm:spPr/>
    </dgm:pt>
    <dgm:pt modelId="{EA2EE24D-219B-4776-A3AE-6B5CF2185C45}" type="pres">
      <dgm:prSet presAssocID="{5FDB18F3-9C24-4398-9AE2-D41853A55D38}" presName="hierChild5" presStyleCnt="0"/>
      <dgm:spPr/>
    </dgm:pt>
    <dgm:pt modelId="{1DF01F6C-16F9-4841-8B37-08F3AF083F8A}" type="pres">
      <dgm:prSet presAssocID="{C8B27AEF-A145-48FD-AB4D-5989BA3E52C5}" presName="hierChild5" presStyleCnt="0"/>
      <dgm:spPr/>
    </dgm:pt>
    <dgm:pt modelId="{6587758A-B6C6-4489-8AA3-716ECB02A14D}" type="pres">
      <dgm:prSet presAssocID="{70437AC4-B390-4D68-BC6E-8E8B7786E31E}" presName="hierChild3" presStyleCnt="0"/>
      <dgm:spPr/>
    </dgm:pt>
  </dgm:ptLst>
  <dgm:cxnLst>
    <dgm:cxn modelId="{BA559367-8852-4532-B4AC-B0643C9EBDC9}" type="presOf" srcId="{72FF4549-BA28-4491-8BF6-A538B31A0536}" destId="{D2630A2E-2CB0-4F1F-9019-8AFAAE4ED680}" srcOrd="1" destOrd="0" presId="urn:microsoft.com/office/officeart/2005/8/layout/orgChart1"/>
    <dgm:cxn modelId="{5BA584C5-F8A3-4470-9D03-B4070F53E86B}" type="presOf" srcId="{C8B27AEF-A145-48FD-AB4D-5989BA3E52C5}" destId="{72243E32-0B16-4CFF-AACA-259771206C9C}" srcOrd="1" destOrd="0" presId="urn:microsoft.com/office/officeart/2005/8/layout/orgChart1"/>
    <dgm:cxn modelId="{58653274-0958-42FF-89E4-12E1DE060AEE}" type="presOf" srcId="{3E401FCB-0A9B-4BFF-9FC9-12C06C4C77A2}" destId="{30FC09B0-25DB-4832-9A10-7E239646422A}" srcOrd="0" destOrd="0" presId="urn:microsoft.com/office/officeart/2005/8/layout/orgChart1"/>
    <dgm:cxn modelId="{D4829A9F-75CE-4F29-A345-65CFBAD1934A}" type="presOf" srcId="{DE90F37E-D93D-4BDF-B133-E3E60151832B}" destId="{82570873-CD93-4799-AC64-77DFDCACA4A3}" srcOrd="1" destOrd="0" presId="urn:microsoft.com/office/officeart/2005/8/layout/orgChart1"/>
    <dgm:cxn modelId="{A127DE74-D184-49C9-8964-5E01A8551B97}" srcId="{C8B27AEF-A145-48FD-AB4D-5989BA3E52C5}" destId="{5FDB18F3-9C24-4398-9AE2-D41853A55D38}" srcOrd="0" destOrd="0" parTransId="{07682742-51A7-4C58-BF84-533FA0E26276}" sibTransId="{0E10927A-35B1-4408-890B-E9E26DAC55FD}"/>
    <dgm:cxn modelId="{58C3FC25-568C-4B03-9C7C-40711377AA11}" type="presOf" srcId="{72FF4549-BA28-4491-8BF6-A538B31A0536}" destId="{3881F593-199B-4C64-A14B-069AB4C01E99}" srcOrd="0" destOrd="0" presId="urn:microsoft.com/office/officeart/2005/8/layout/orgChart1"/>
    <dgm:cxn modelId="{CBA9E7AC-0603-4B7E-8144-4B818074B7DA}" srcId="{72FF4549-BA28-4491-8BF6-A538B31A0536}" destId="{DE90F37E-D93D-4BDF-B133-E3E60151832B}" srcOrd="0" destOrd="0" parTransId="{0F6C6F6B-A216-4187-A854-3DB4668A09D5}" sibTransId="{B3C23457-B5B1-48EE-A793-616A33003F78}"/>
    <dgm:cxn modelId="{BCC291C5-FC1B-4783-9711-22AD8B043803}" type="presOf" srcId="{EBA911B6-4EA2-4962-BDAB-051E9D2BCF8D}" destId="{B45CC0BD-C189-4BAA-9293-473EC636E3BF}" srcOrd="0" destOrd="0" presId="urn:microsoft.com/office/officeart/2005/8/layout/orgChart1"/>
    <dgm:cxn modelId="{C8C29413-E558-496E-8C30-437FE9392D94}" srcId="{70437AC4-B390-4D68-BC6E-8E8B7786E31E}" destId="{72FF4549-BA28-4491-8BF6-A538B31A0536}" srcOrd="0" destOrd="0" parTransId="{BDA07902-2C7C-412E-84D5-9B078528A35C}" sibTransId="{9B2FE9F1-5CF1-4FCE-8E18-CE4B4DECD18D}"/>
    <dgm:cxn modelId="{61E28BB5-6255-4056-B5AE-8F266C8CC636}" type="presOf" srcId="{0F6C6F6B-A216-4187-A854-3DB4668A09D5}" destId="{19CC878E-40B2-4704-91FD-E41125CB8F80}" srcOrd="0" destOrd="0" presId="urn:microsoft.com/office/officeart/2005/8/layout/orgChart1"/>
    <dgm:cxn modelId="{F8B745F3-2C02-4581-8C22-1EC8193423B2}" srcId="{70437AC4-B390-4D68-BC6E-8E8B7786E31E}" destId="{C8B27AEF-A145-48FD-AB4D-5989BA3E52C5}" srcOrd="1" destOrd="0" parTransId="{3E401FCB-0A9B-4BFF-9FC9-12C06C4C77A2}" sibTransId="{2C53DB5E-4EEC-4E9B-88C7-D367B85AB0B9}"/>
    <dgm:cxn modelId="{254705A5-9C87-41E2-B3CB-02E560DDA84B}" type="presOf" srcId="{C8B27AEF-A145-48FD-AB4D-5989BA3E52C5}" destId="{CFC31139-95D2-471E-B7A1-9795CA64691D}" srcOrd="0" destOrd="0" presId="urn:microsoft.com/office/officeart/2005/8/layout/orgChart1"/>
    <dgm:cxn modelId="{988EAE49-4976-4F51-9D49-AF4766D25614}" type="presOf" srcId="{5FDB18F3-9C24-4398-9AE2-D41853A55D38}" destId="{04B3579A-9B36-43C5-9081-A2079471586C}" srcOrd="1" destOrd="0" presId="urn:microsoft.com/office/officeart/2005/8/layout/orgChart1"/>
    <dgm:cxn modelId="{E4084A16-1518-41C2-83F0-E6E440BD4D52}" type="presOf" srcId="{07682742-51A7-4C58-BF84-533FA0E26276}" destId="{FB4B0D16-F870-407D-9872-1A909CA2489E}" srcOrd="0" destOrd="0" presId="urn:microsoft.com/office/officeart/2005/8/layout/orgChart1"/>
    <dgm:cxn modelId="{1E2810CA-1CFF-4C20-80C0-DF5EACA14095}" type="presOf" srcId="{70437AC4-B390-4D68-BC6E-8E8B7786E31E}" destId="{72526F04-CF58-4CDD-A5DA-D6FAA7BA0A68}" srcOrd="0" destOrd="0" presId="urn:microsoft.com/office/officeart/2005/8/layout/orgChart1"/>
    <dgm:cxn modelId="{23DF217D-1802-4B34-A2BB-9DC206906804}" type="presOf" srcId="{5FDB18F3-9C24-4398-9AE2-D41853A55D38}" destId="{6FA6F418-74E4-412B-A363-A8DD265D25BB}" srcOrd="0" destOrd="0" presId="urn:microsoft.com/office/officeart/2005/8/layout/orgChart1"/>
    <dgm:cxn modelId="{6BDD66EC-7007-4425-83DA-5A2DCBA45305}" type="presOf" srcId="{70437AC4-B390-4D68-BC6E-8E8B7786E31E}" destId="{A8425B41-BB8D-4200-BB16-7DCC7C5177C8}" srcOrd="1" destOrd="0" presId="urn:microsoft.com/office/officeart/2005/8/layout/orgChart1"/>
    <dgm:cxn modelId="{B28A3BD2-D594-4E40-9414-8C1D5E7DFCC6}" srcId="{EBA911B6-4EA2-4962-BDAB-051E9D2BCF8D}" destId="{70437AC4-B390-4D68-BC6E-8E8B7786E31E}" srcOrd="0" destOrd="0" parTransId="{FFE928A1-12B4-4663-B8B7-337B43401702}" sibTransId="{5D5F737C-17AB-47F8-80A8-E23DE0201107}"/>
    <dgm:cxn modelId="{43CE1155-D476-4E23-8EE6-3FAB7DCFCEDD}" type="presOf" srcId="{DE90F37E-D93D-4BDF-B133-E3E60151832B}" destId="{1E2C9BB7-7675-436E-8C3A-4E5D309C4181}" srcOrd="0" destOrd="0" presId="urn:microsoft.com/office/officeart/2005/8/layout/orgChart1"/>
    <dgm:cxn modelId="{E145CD94-6F7D-4028-9603-DACA623DDE1E}" type="presOf" srcId="{BDA07902-2C7C-412E-84D5-9B078528A35C}" destId="{6E520AD0-E96A-4950-BF75-D4A9A202E129}" srcOrd="0" destOrd="0" presId="urn:microsoft.com/office/officeart/2005/8/layout/orgChart1"/>
    <dgm:cxn modelId="{A241CBBE-6044-468F-8257-6E2815E5A8D5}" type="presParOf" srcId="{B45CC0BD-C189-4BAA-9293-473EC636E3BF}" destId="{05F2E16C-7C15-4B7D-9333-6F0843C31856}" srcOrd="0" destOrd="0" presId="urn:microsoft.com/office/officeart/2005/8/layout/orgChart1"/>
    <dgm:cxn modelId="{E2D6BF94-E74B-417C-B469-6EEAF9B69A1C}" type="presParOf" srcId="{05F2E16C-7C15-4B7D-9333-6F0843C31856}" destId="{E09B5AA0-49E2-4D37-ABF6-EFCD0E868614}" srcOrd="0" destOrd="0" presId="urn:microsoft.com/office/officeart/2005/8/layout/orgChart1"/>
    <dgm:cxn modelId="{E30879C6-CACD-4076-803E-ADE48C3E2981}" type="presParOf" srcId="{E09B5AA0-49E2-4D37-ABF6-EFCD0E868614}" destId="{72526F04-CF58-4CDD-A5DA-D6FAA7BA0A68}" srcOrd="0" destOrd="0" presId="urn:microsoft.com/office/officeart/2005/8/layout/orgChart1"/>
    <dgm:cxn modelId="{32BE66B3-C54B-4144-B33F-DA47E7702545}" type="presParOf" srcId="{E09B5AA0-49E2-4D37-ABF6-EFCD0E868614}" destId="{A8425B41-BB8D-4200-BB16-7DCC7C5177C8}" srcOrd="1" destOrd="0" presId="urn:microsoft.com/office/officeart/2005/8/layout/orgChart1"/>
    <dgm:cxn modelId="{3B5ED977-E99F-47C8-94BB-319FDC009DC3}" type="presParOf" srcId="{05F2E16C-7C15-4B7D-9333-6F0843C31856}" destId="{0711F8CF-4DFF-4907-A521-5D40AC8691B8}" srcOrd="1" destOrd="0" presId="urn:microsoft.com/office/officeart/2005/8/layout/orgChart1"/>
    <dgm:cxn modelId="{1201EAFD-4898-4AEB-AC2D-93998DAD6ADA}" type="presParOf" srcId="{0711F8CF-4DFF-4907-A521-5D40AC8691B8}" destId="{6E520AD0-E96A-4950-BF75-D4A9A202E129}" srcOrd="0" destOrd="0" presId="urn:microsoft.com/office/officeart/2005/8/layout/orgChart1"/>
    <dgm:cxn modelId="{B4D08C1B-D8CF-4E26-97F7-F87C1437495E}" type="presParOf" srcId="{0711F8CF-4DFF-4907-A521-5D40AC8691B8}" destId="{3BCA34C7-4A51-479C-A28B-1AA38F903463}" srcOrd="1" destOrd="0" presId="urn:microsoft.com/office/officeart/2005/8/layout/orgChart1"/>
    <dgm:cxn modelId="{A0DF420D-0949-4495-9E21-B8B5A2F4EC0D}" type="presParOf" srcId="{3BCA34C7-4A51-479C-A28B-1AA38F903463}" destId="{7C08FB22-7EB5-4F8B-AAEB-87A9571B1AE6}" srcOrd="0" destOrd="0" presId="urn:microsoft.com/office/officeart/2005/8/layout/orgChart1"/>
    <dgm:cxn modelId="{C57A834C-824D-42C4-A0AD-BD9B03053335}" type="presParOf" srcId="{7C08FB22-7EB5-4F8B-AAEB-87A9571B1AE6}" destId="{3881F593-199B-4C64-A14B-069AB4C01E99}" srcOrd="0" destOrd="0" presId="urn:microsoft.com/office/officeart/2005/8/layout/orgChart1"/>
    <dgm:cxn modelId="{6190E595-1324-4215-AD2D-AFDEA3CC3731}" type="presParOf" srcId="{7C08FB22-7EB5-4F8B-AAEB-87A9571B1AE6}" destId="{D2630A2E-2CB0-4F1F-9019-8AFAAE4ED680}" srcOrd="1" destOrd="0" presId="urn:microsoft.com/office/officeart/2005/8/layout/orgChart1"/>
    <dgm:cxn modelId="{512BD863-E68E-4A5C-9DDF-97EE89C278D9}" type="presParOf" srcId="{3BCA34C7-4A51-479C-A28B-1AA38F903463}" destId="{F5F47958-2828-41A4-8DD4-BC75DBB16082}" srcOrd="1" destOrd="0" presId="urn:microsoft.com/office/officeart/2005/8/layout/orgChart1"/>
    <dgm:cxn modelId="{D61622D0-8A18-40F6-9073-8803584170CB}" type="presParOf" srcId="{F5F47958-2828-41A4-8DD4-BC75DBB16082}" destId="{19CC878E-40B2-4704-91FD-E41125CB8F80}" srcOrd="0" destOrd="0" presId="urn:microsoft.com/office/officeart/2005/8/layout/orgChart1"/>
    <dgm:cxn modelId="{7647CA62-2A4D-4997-9F93-332067210CDA}" type="presParOf" srcId="{F5F47958-2828-41A4-8DD4-BC75DBB16082}" destId="{E6A61E4D-37CB-4C48-B449-30A88B018E2C}" srcOrd="1" destOrd="0" presId="urn:microsoft.com/office/officeart/2005/8/layout/orgChart1"/>
    <dgm:cxn modelId="{50BE2F84-E3ED-48DA-AF95-7B93C871BF1A}" type="presParOf" srcId="{E6A61E4D-37CB-4C48-B449-30A88B018E2C}" destId="{F28EC53B-34D8-4F7E-8CFD-43F135F9A442}" srcOrd="0" destOrd="0" presId="urn:microsoft.com/office/officeart/2005/8/layout/orgChart1"/>
    <dgm:cxn modelId="{3995A9D6-5A3C-4873-94D3-713E97C70313}" type="presParOf" srcId="{F28EC53B-34D8-4F7E-8CFD-43F135F9A442}" destId="{1E2C9BB7-7675-436E-8C3A-4E5D309C4181}" srcOrd="0" destOrd="0" presId="urn:microsoft.com/office/officeart/2005/8/layout/orgChart1"/>
    <dgm:cxn modelId="{37937F86-DA97-47F2-9A0C-C32BFD76230E}" type="presParOf" srcId="{F28EC53B-34D8-4F7E-8CFD-43F135F9A442}" destId="{82570873-CD93-4799-AC64-77DFDCACA4A3}" srcOrd="1" destOrd="0" presId="urn:microsoft.com/office/officeart/2005/8/layout/orgChart1"/>
    <dgm:cxn modelId="{A459C36B-53AD-4986-A693-F8AC968E20A6}" type="presParOf" srcId="{E6A61E4D-37CB-4C48-B449-30A88B018E2C}" destId="{3BA32D9F-D355-4ED4-A1C3-B795FE549182}" srcOrd="1" destOrd="0" presId="urn:microsoft.com/office/officeart/2005/8/layout/orgChart1"/>
    <dgm:cxn modelId="{C9361998-A57D-425C-9133-E8C124BE5223}" type="presParOf" srcId="{E6A61E4D-37CB-4C48-B449-30A88B018E2C}" destId="{10DFCEE7-0AC5-44D1-B6F2-FE77B6DB910E}" srcOrd="2" destOrd="0" presId="urn:microsoft.com/office/officeart/2005/8/layout/orgChart1"/>
    <dgm:cxn modelId="{FDA44EF6-CAD7-4EC7-A4C6-C280016C38F4}" type="presParOf" srcId="{3BCA34C7-4A51-479C-A28B-1AA38F903463}" destId="{AE897826-5DE0-48AC-BA28-32233EFE79EF}" srcOrd="2" destOrd="0" presId="urn:microsoft.com/office/officeart/2005/8/layout/orgChart1"/>
    <dgm:cxn modelId="{B7D98563-DF08-43A6-9373-C0A64DD34D10}" type="presParOf" srcId="{0711F8CF-4DFF-4907-A521-5D40AC8691B8}" destId="{30FC09B0-25DB-4832-9A10-7E239646422A}" srcOrd="2" destOrd="0" presId="urn:microsoft.com/office/officeart/2005/8/layout/orgChart1"/>
    <dgm:cxn modelId="{08166F5C-5830-4C98-B0FA-1F42A7BC5A9F}" type="presParOf" srcId="{0711F8CF-4DFF-4907-A521-5D40AC8691B8}" destId="{9182B5E5-76D1-4A58-8A03-B2CB4219ED02}" srcOrd="3" destOrd="0" presId="urn:microsoft.com/office/officeart/2005/8/layout/orgChart1"/>
    <dgm:cxn modelId="{6C6BD28C-5707-46F9-8D9E-151E26B8D9B2}" type="presParOf" srcId="{9182B5E5-76D1-4A58-8A03-B2CB4219ED02}" destId="{3E936333-A67A-4264-8288-9FF47A8DFBAF}" srcOrd="0" destOrd="0" presId="urn:microsoft.com/office/officeart/2005/8/layout/orgChart1"/>
    <dgm:cxn modelId="{6BF5CBEF-F490-4883-B26F-AFC5CD1C5093}" type="presParOf" srcId="{3E936333-A67A-4264-8288-9FF47A8DFBAF}" destId="{CFC31139-95D2-471E-B7A1-9795CA64691D}" srcOrd="0" destOrd="0" presId="urn:microsoft.com/office/officeart/2005/8/layout/orgChart1"/>
    <dgm:cxn modelId="{25A1E0AE-EACD-4BE5-BDA4-F64FB55A4B54}" type="presParOf" srcId="{3E936333-A67A-4264-8288-9FF47A8DFBAF}" destId="{72243E32-0B16-4CFF-AACA-259771206C9C}" srcOrd="1" destOrd="0" presId="urn:microsoft.com/office/officeart/2005/8/layout/orgChart1"/>
    <dgm:cxn modelId="{1803457C-B620-4B1E-B5B4-E2A10CF0BBD4}" type="presParOf" srcId="{9182B5E5-76D1-4A58-8A03-B2CB4219ED02}" destId="{CF664FC6-A0DE-4D45-B69B-B17BE807FEA2}" srcOrd="1" destOrd="0" presId="urn:microsoft.com/office/officeart/2005/8/layout/orgChart1"/>
    <dgm:cxn modelId="{53C347C4-817C-449B-9153-A46DBA6B901A}" type="presParOf" srcId="{CF664FC6-A0DE-4D45-B69B-B17BE807FEA2}" destId="{FB4B0D16-F870-407D-9872-1A909CA2489E}" srcOrd="0" destOrd="0" presId="urn:microsoft.com/office/officeart/2005/8/layout/orgChart1"/>
    <dgm:cxn modelId="{382CB9BA-ACC3-4CFE-A048-3E1E828B2ADB}" type="presParOf" srcId="{CF664FC6-A0DE-4D45-B69B-B17BE807FEA2}" destId="{5B029633-1A81-4B42-B290-CD966FC2CC81}" srcOrd="1" destOrd="0" presId="urn:microsoft.com/office/officeart/2005/8/layout/orgChart1"/>
    <dgm:cxn modelId="{7BDE562D-4111-47B0-B1EB-4B481C134396}" type="presParOf" srcId="{5B029633-1A81-4B42-B290-CD966FC2CC81}" destId="{BC44ABA6-34D9-4739-B3A8-FC3F4D5E5693}" srcOrd="0" destOrd="0" presId="urn:microsoft.com/office/officeart/2005/8/layout/orgChart1"/>
    <dgm:cxn modelId="{A54B888E-A556-42F5-B2B2-832B35927812}" type="presParOf" srcId="{BC44ABA6-34D9-4739-B3A8-FC3F4D5E5693}" destId="{6FA6F418-74E4-412B-A363-A8DD265D25BB}" srcOrd="0" destOrd="0" presId="urn:microsoft.com/office/officeart/2005/8/layout/orgChart1"/>
    <dgm:cxn modelId="{AD9433F0-7953-4E55-BB01-1B6471B9582F}" type="presParOf" srcId="{BC44ABA6-34D9-4739-B3A8-FC3F4D5E5693}" destId="{04B3579A-9B36-43C5-9081-A2079471586C}" srcOrd="1" destOrd="0" presId="urn:microsoft.com/office/officeart/2005/8/layout/orgChart1"/>
    <dgm:cxn modelId="{B0F19D0D-54BA-476D-B2EA-A3BFEBB0E687}" type="presParOf" srcId="{5B029633-1A81-4B42-B290-CD966FC2CC81}" destId="{A425E63D-58E0-4B92-B304-6C463195C00D}" srcOrd="1" destOrd="0" presId="urn:microsoft.com/office/officeart/2005/8/layout/orgChart1"/>
    <dgm:cxn modelId="{D325E732-A1DB-413E-BB5D-06772E9DE66A}" type="presParOf" srcId="{5B029633-1A81-4B42-B290-CD966FC2CC81}" destId="{EA2EE24D-219B-4776-A3AE-6B5CF2185C45}" srcOrd="2" destOrd="0" presId="urn:microsoft.com/office/officeart/2005/8/layout/orgChart1"/>
    <dgm:cxn modelId="{9B40D43F-4756-4340-8B18-00E1326E07E2}" type="presParOf" srcId="{9182B5E5-76D1-4A58-8A03-B2CB4219ED02}" destId="{1DF01F6C-16F9-4841-8B37-08F3AF083F8A}" srcOrd="2" destOrd="0" presId="urn:microsoft.com/office/officeart/2005/8/layout/orgChart1"/>
    <dgm:cxn modelId="{CBCD056C-5AE1-454B-9E8F-E52A5A083417}" type="presParOf" srcId="{05F2E16C-7C15-4B7D-9333-6F0843C31856}" destId="{6587758A-B6C6-4489-8AA3-716ECB02A14D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FBF112C-1A7E-431A-8DC8-DD708ABF68AA}">
      <dsp:nvSpPr>
        <dsp:cNvPr id="0" name=""/>
        <dsp:cNvSpPr/>
      </dsp:nvSpPr>
      <dsp:spPr>
        <a:xfrm>
          <a:off x="0" y="2159544"/>
          <a:ext cx="1620334" cy="369662"/>
        </a:xfrm>
        <a:prstGeom prst="roundRect">
          <a:avLst>
            <a:gd name="adj" fmla="val 10000"/>
          </a:avLst>
        </a:prstGeom>
        <a:solidFill>
          <a:schemeClr val="accent3">
            <a:tint val="95000"/>
          </a:schemeClr>
        </a:solidFill>
        <a:ln w="9525" cap="flat" cmpd="sng" algn="ctr">
          <a:solidFill>
            <a:schemeClr val="accent3"/>
          </a:solidFill>
          <a:prstDash val="solid"/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0"/>
          </a:lightRig>
        </a:scene3d>
        <a:sp3d contourW="9525" prstMaterial="matte">
          <a:bevelT w="0" h="0"/>
          <a:contourClr>
            <a:schemeClr val="accent3">
              <a:shade val="70000"/>
              <a:satMod val="105000"/>
            </a:schemeClr>
          </a:contourClr>
        </a:sp3d>
      </dsp:spPr>
      <dsp:style>
        <a:lnRef idx="1">
          <a:schemeClr val="accent3"/>
        </a:lnRef>
        <a:fillRef idx="3">
          <a:schemeClr val="accent3"/>
        </a:fillRef>
        <a:effectRef idx="2">
          <a:schemeClr val="accent3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/>
            <a:t>КФУ</a:t>
          </a:r>
          <a:endParaRPr lang="ru-RU" sz="2400" kern="1200" dirty="0"/>
        </a:p>
      </dsp:txBody>
      <dsp:txXfrm>
        <a:off x="10827" y="2170371"/>
        <a:ext cx="1598680" cy="348008"/>
      </dsp:txXfrm>
    </dsp:sp>
    <dsp:sp modelId="{17CB153D-D863-4A68-B2AD-139165B1B332}">
      <dsp:nvSpPr>
        <dsp:cNvPr id="0" name=""/>
        <dsp:cNvSpPr/>
      </dsp:nvSpPr>
      <dsp:spPr>
        <a:xfrm rot="16702718">
          <a:off x="700664" y="1272250"/>
          <a:ext cx="2153072" cy="14158"/>
        </a:xfrm>
        <a:custGeom>
          <a:avLst/>
          <a:gdLst/>
          <a:ahLst/>
          <a:cxnLst/>
          <a:rect l="0" t="0" r="0" b="0"/>
          <a:pathLst>
            <a:path>
              <a:moveTo>
                <a:pt x="0" y="7079"/>
              </a:moveTo>
              <a:lnTo>
                <a:pt x="2153072" y="7079"/>
              </a:lnTo>
            </a:path>
          </a:pathLst>
        </a:custGeom>
        <a:noFill/>
        <a:ln w="11429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ysDash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800" kern="1200"/>
        </a:p>
      </dsp:txBody>
      <dsp:txXfrm>
        <a:off x="1723374" y="1225503"/>
        <a:ext cx="107653" cy="107653"/>
      </dsp:txXfrm>
    </dsp:sp>
    <dsp:sp modelId="{B5EB707B-EF24-4700-8D9A-36BD5961676D}">
      <dsp:nvSpPr>
        <dsp:cNvPr id="0" name=""/>
        <dsp:cNvSpPr/>
      </dsp:nvSpPr>
      <dsp:spPr>
        <a:xfrm>
          <a:off x="1934067" y="0"/>
          <a:ext cx="6238078" cy="428568"/>
        </a:xfrm>
        <a:prstGeom prst="roundRect">
          <a:avLst>
            <a:gd name="adj" fmla="val 10000"/>
          </a:avLst>
        </a:prstGeom>
        <a:solidFill>
          <a:schemeClr val="accent3">
            <a:tint val="95000"/>
          </a:schemeClr>
        </a:solidFill>
        <a:ln w="9525" cap="flat" cmpd="sng" algn="ctr">
          <a:solidFill>
            <a:schemeClr val="accent3"/>
          </a:solidFill>
          <a:prstDash val="solid"/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0"/>
          </a:lightRig>
        </a:scene3d>
        <a:sp3d contourW="9525" prstMaterial="matte">
          <a:bevelT w="0" h="0"/>
          <a:contourClr>
            <a:schemeClr val="accent3">
              <a:shade val="70000"/>
              <a:satMod val="105000"/>
            </a:schemeClr>
          </a:contourClr>
        </a:sp3d>
      </dsp:spPr>
      <dsp:style>
        <a:lnRef idx="1">
          <a:schemeClr val="accent3"/>
        </a:lnRef>
        <a:fillRef idx="3">
          <a:schemeClr val="accent3"/>
        </a:fillRef>
        <a:effectRef idx="2">
          <a:schemeClr val="accent3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chemeClr val="bg1"/>
              </a:solidFill>
            </a:rPr>
            <a:t>Учебно-научные подразделения - 22</a:t>
          </a:r>
          <a:endParaRPr lang="ru-RU" sz="1400" b="1" kern="1200" dirty="0">
            <a:solidFill>
              <a:schemeClr val="bg1"/>
            </a:solidFill>
          </a:endParaRPr>
        </a:p>
      </dsp:txBody>
      <dsp:txXfrm>
        <a:off x="1946619" y="12552"/>
        <a:ext cx="6212974" cy="403464"/>
      </dsp:txXfrm>
    </dsp:sp>
    <dsp:sp modelId="{82443D08-D575-4090-AA9B-D52B3D4F32BD}">
      <dsp:nvSpPr>
        <dsp:cNvPr id="0" name=""/>
        <dsp:cNvSpPr/>
      </dsp:nvSpPr>
      <dsp:spPr>
        <a:xfrm rot="17625514">
          <a:off x="1086979" y="1519777"/>
          <a:ext cx="1786436" cy="14158"/>
        </a:xfrm>
        <a:custGeom>
          <a:avLst/>
          <a:gdLst/>
          <a:ahLst/>
          <a:cxnLst/>
          <a:rect l="0" t="0" r="0" b="0"/>
          <a:pathLst>
            <a:path>
              <a:moveTo>
                <a:pt x="0" y="7079"/>
              </a:moveTo>
              <a:lnTo>
                <a:pt x="1786436" y="7079"/>
              </a:lnTo>
            </a:path>
          </a:pathLst>
        </a:custGeom>
        <a:noFill/>
        <a:ln w="11429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ysDash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600" kern="1200"/>
        </a:p>
      </dsp:txBody>
      <dsp:txXfrm>
        <a:off x="1935536" y="1482196"/>
        <a:ext cx="89321" cy="89321"/>
      </dsp:txXfrm>
    </dsp:sp>
    <dsp:sp modelId="{4F7947B1-300B-45F3-B54C-7DF564DA15A2}">
      <dsp:nvSpPr>
        <dsp:cNvPr id="0" name=""/>
        <dsp:cNvSpPr/>
      </dsp:nvSpPr>
      <dsp:spPr>
        <a:xfrm>
          <a:off x="2340060" y="513346"/>
          <a:ext cx="4814722" cy="391982"/>
        </a:xfrm>
        <a:prstGeom prst="roundRect">
          <a:avLst>
            <a:gd name="adj" fmla="val 10000"/>
          </a:avLst>
        </a:prstGeom>
        <a:solidFill>
          <a:schemeClr val="accent3">
            <a:tint val="95000"/>
          </a:schemeClr>
        </a:solidFill>
        <a:ln w="9525" cap="flat" cmpd="sng" algn="ctr">
          <a:solidFill>
            <a:schemeClr val="accent3"/>
          </a:solidFill>
          <a:prstDash val="solid"/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0"/>
          </a:lightRig>
        </a:scene3d>
        <a:sp3d contourW="9525" prstMaterial="matte">
          <a:bevelT w="0" h="0"/>
          <a:contourClr>
            <a:schemeClr val="accent3">
              <a:shade val="70000"/>
              <a:satMod val="105000"/>
            </a:schemeClr>
          </a:contourClr>
        </a:sp3d>
      </dsp:spPr>
      <dsp:style>
        <a:lnRef idx="1">
          <a:schemeClr val="accent3"/>
        </a:lnRef>
        <a:fillRef idx="3">
          <a:schemeClr val="accent3"/>
        </a:fillRef>
        <a:effectRef idx="2">
          <a:schemeClr val="accent3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chemeClr val="bg1"/>
              </a:solidFill>
            </a:rPr>
            <a:t>Научно-исследовательские лаборатории – 31</a:t>
          </a:r>
          <a:endParaRPr lang="ru-RU" sz="1400" b="1" kern="1200" dirty="0">
            <a:solidFill>
              <a:schemeClr val="bg1"/>
            </a:solidFill>
          </a:endParaRPr>
        </a:p>
      </dsp:txBody>
      <dsp:txXfrm>
        <a:off x="2351541" y="524827"/>
        <a:ext cx="4791760" cy="369020"/>
      </dsp:txXfrm>
    </dsp:sp>
    <dsp:sp modelId="{0D63830B-A9BE-4B71-9BF1-0FD4FCDE35A2}">
      <dsp:nvSpPr>
        <dsp:cNvPr id="0" name=""/>
        <dsp:cNvSpPr/>
      </dsp:nvSpPr>
      <dsp:spPr>
        <a:xfrm rot="18837521">
          <a:off x="1375175" y="1760317"/>
          <a:ext cx="1603076" cy="14158"/>
        </a:xfrm>
        <a:custGeom>
          <a:avLst/>
          <a:gdLst/>
          <a:ahLst/>
          <a:cxnLst/>
          <a:rect l="0" t="0" r="0" b="0"/>
          <a:pathLst>
            <a:path>
              <a:moveTo>
                <a:pt x="0" y="7079"/>
              </a:moveTo>
              <a:lnTo>
                <a:pt x="1603076" y="7079"/>
              </a:lnTo>
            </a:path>
          </a:pathLst>
        </a:custGeom>
        <a:noFill/>
        <a:ln w="11429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ysDash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600" kern="1200"/>
        </a:p>
      </dsp:txBody>
      <dsp:txXfrm>
        <a:off x="2136637" y="1727319"/>
        <a:ext cx="80153" cy="80153"/>
      </dsp:txXfrm>
    </dsp:sp>
    <dsp:sp modelId="{AF462B30-F232-4507-BE6F-413A6EC0BF3E}">
      <dsp:nvSpPr>
        <dsp:cNvPr id="0" name=""/>
        <dsp:cNvSpPr/>
      </dsp:nvSpPr>
      <dsp:spPr>
        <a:xfrm>
          <a:off x="2733093" y="1005585"/>
          <a:ext cx="4456445" cy="369662"/>
        </a:xfrm>
        <a:prstGeom prst="roundRect">
          <a:avLst>
            <a:gd name="adj" fmla="val 10000"/>
          </a:avLst>
        </a:prstGeom>
        <a:solidFill>
          <a:schemeClr val="accent3">
            <a:tint val="95000"/>
          </a:schemeClr>
        </a:solidFill>
        <a:ln w="9525" cap="flat" cmpd="sng" algn="ctr">
          <a:solidFill>
            <a:schemeClr val="accent3"/>
          </a:solidFill>
          <a:prstDash val="solid"/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0"/>
          </a:lightRig>
        </a:scene3d>
        <a:sp3d contourW="9525" prstMaterial="matte">
          <a:bevelT w="0" h="0"/>
          <a:contourClr>
            <a:schemeClr val="accent3">
              <a:shade val="70000"/>
              <a:satMod val="105000"/>
            </a:schemeClr>
          </a:contourClr>
        </a:sp3d>
      </dsp:spPr>
      <dsp:style>
        <a:lnRef idx="1">
          <a:schemeClr val="accent3"/>
        </a:lnRef>
        <a:fillRef idx="3">
          <a:schemeClr val="accent3"/>
        </a:fillRef>
        <a:effectRef idx="2">
          <a:schemeClr val="accent3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chemeClr val="bg1"/>
              </a:solidFill>
            </a:rPr>
            <a:t>Научные центры – 13</a:t>
          </a:r>
          <a:endParaRPr lang="ru-RU" sz="1400" b="1" kern="1200" dirty="0">
            <a:solidFill>
              <a:schemeClr val="bg1"/>
            </a:solidFill>
          </a:endParaRPr>
        </a:p>
      </dsp:txBody>
      <dsp:txXfrm>
        <a:off x="2743920" y="1016412"/>
        <a:ext cx="4434791" cy="348008"/>
      </dsp:txXfrm>
    </dsp:sp>
    <dsp:sp modelId="{CE0711FE-F02E-4FAA-8C36-70F28C6B85DF}">
      <dsp:nvSpPr>
        <dsp:cNvPr id="0" name=""/>
        <dsp:cNvSpPr/>
      </dsp:nvSpPr>
      <dsp:spPr>
        <a:xfrm rot="19739956">
          <a:off x="1525859" y="1996637"/>
          <a:ext cx="1322824" cy="14158"/>
        </a:xfrm>
        <a:custGeom>
          <a:avLst/>
          <a:gdLst/>
          <a:ahLst/>
          <a:cxnLst/>
          <a:rect l="0" t="0" r="0" b="0"/>
          <a:pathLst>
            <a:path>
              <a:moveTo>
                <a:pt x="0" y="7079"/>
              </a:moveTo>
              <a:lnTo>
                <a:pt x="1322824" y="7079"/>
              </a:lnTo>
            </a:path>
          </a:pathLst>
        </a:custGeom>
        <a:noFill/>
        <a:ln w="11429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ysDash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2154200" y="1970645"/>
        <a:ext cx="66141" cy="66141"/>
      </dsp:txXfrm>
    </dsp:sp>
    <dsp:sp modelId="{8CD64912-94AE-4114-B619-55F2D12CFE62}">
      <dsp:nvSpPr>
        <dsp:cNvPr id="0" name=""/>
        <dsp:cNvSpPr/>
      </dsp:nvSpPr>
      <dsp:spPr>
        <a:xfrm>
          <a:off x="2754208" y="1478225"/>
          <a:ext cx="4829760" cy="369662"/>
        </a:xfrm>
        <a:prstGeom prst="roundRect">
          <a:avLst>
            <a:gd name="adj" fmla="val 10000"/>
          </a:avLst>
        </a:prstGeom>
        <a:solidFill>
          <a:schemeClr val="accent3">
            <a:tint val="95000"/>
          </a:schemeClr>
        </a:solidFill>
        <a:ln w="9525" cap="flat" cmpd="sng" algn="ctr">
          <a:solidFill>
            <a:schemeClr val="accent3"/>
          </a:solidFill>
          <a:prstDash val="solid"/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0"/>
          </a:lightRig>
        </a:scene3d>
        <a:sp3d contourW="9525" prstMaterial="matte">
          <a:bevelT w="0" h="0"/>
          <a:contourClr>
            <a:schemeClr val="accent3">
              <a:shade val="70000"/>
              <a:satMod val="105000"/>
            </a:schemeClr>
          </a:contourClr>
        </a:sp3d>
      </dsp:spPr>
      <dsp:style>
        <a:lnRef idx="1">
          <a:schemeClr val="accent3"/>
        </a:lnRef>
        <a:fillRef idx="3">
          <a:schemeClr val="accent3"/>
        </a:fillRef>
        <a:effectRef idx="2">
          <a:schemeClr val="accent3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chemeClr val="bg1"/>
              </a:solidFill>
            </a:rPr>
            <a:t>Инженерные центры – 4</a:t>
          </a:r>
          <a:endParaRPr lang="ru-RU" sz="1400" b="1" kern="1200" dirty="0">
            <a:solidFill>
              <a:schemeClr val="bg1"/>
            </a:solidFill>
          </a:endParaRPr>
        </a:p>
      </dsp:txBody>
      <dsp:txXfrm>
        <a:off x="2765035" y="1489052"/>
        <a:ext cx="4808106" cy="348008"/>
      </dsp:txXfrm>
    </dsp:sp>
    <dsp:sp modelId="{03CE63AA-38E3-4F17-B225-AE9705A48B64}">
      <dsp:nvSpPr>
        <dsp:cNvPr id="0" name=""/>
        <dsp:cNvSpPr/>
      </dsp:nvSpPr>
      <dsp:spPr>
        <a:xfrm rot="20993944">
          <a:off x="1613454" y="2259450"/>
          <a:ext cx="887730" cy="14158"/>
        </a:xfrm>
        <a:custGeom>
          <a:avLst/>
          <a:gdLst/>
          <a:ahLst/>
          <a:cxnLst/>
          <a:rect l="0" t="0" r="0" b="0"/>
          <a:pathLst>
            <a:path>
              <a:moveTo>
                <a:pt x="0" y="7079"/>
              </a:moveTo>
              <a:lnTo>
                <a:pt x="887730" y="7079"/>
              </a:lnTo>
            </a:path>
          </a:pathLst>
        </a:custGeom>
        <a:noFill/>
        <a:ln w="11429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ysDash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2035127" y="2244336"/>
        <a:ext cx="44386" cy="44386"/>
      </dsp:txXfrm>
    </dsp:sp>
    <dsp:sp modelId="{5D3DB0C4-1113-4D04-A5FE-7B927A964F3E}">
      <dsp:nvSpPr>
        <dsp:cNvPr id="0" name=""/>
        <dsp:cNvSpPr/>
      </dsp:nvSpPr>
      <dsp:spPr>
        <a:xfrm>
          <a:off x="2494305" y="2003852"/>
          <a:ext cx="5222149" cy="369662"/>
        </a:xfrm>
        <a:prstGeom prst="roundRect">
          <a:avLst>
            <a:gd name="adj" fmla="val 10000"/>
          </a:avLst>
        </a:prstGeom>
        <a:solidFill>
          <a:schemeClr val="accent3">
            <a:tint val="95000"/>
          </a:schemeClr>
        </a:solidFill>
        <a:ln w="9525" cap="flat" cmpd="sng" algn="ctr">
          <a:solidFill>
            <a:schemeClr val="accent3"/>
          </a:solidFill>
          <a:prstDash val="solid"/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0"/>
          </a:lightRig>
        </a:scene3d>
        <a:sp3d contourW="9525" prstMaterial="matte">
          <a:bevelT w="0" h="0"/>
          <a:contourClr>
            <a:schemeClr val="accent3">
              <a:shade val="70000"/>
              <a:satMod val="105000"/>
            </a:schemeClr>
          </a:contourClr>
        </a:sp3d>
      </dsp:spPr>
      <dsp:style>
        <a:lnRef idx="1">
          <a:schemeClr val="accent3"/>
        </a:lnRef>
        <a:fillRef idx="3">
          <a:schemeClr val="accent3"/>
        </a:fillRef>
        <a:effectRef idx="2">
          <a:schemeClr val="accent3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chemeClr val="bg1"/>
              </a:solidFill>
            </a:rPr>
            <a:t>Научно-исследовательские части – 3</a:t>
          </a:r>
          <a:endParaRPr lang="ru-RU" sz="1400" b="1" kern="1200" dirty="0">
            <a:solidFill>
              <a:schemeClr val="bg1"/>
            </a:solidFill>
          </a:endParaRPr>
        </a:p>
      </dsp:txBody>
      <dsp:txXfrm>
        <a:off x="2505132" y="2014679"/>
        <a:ext cx="5200495" cy="348008"/>
      </dsp:txXfrm>
    </dsp:sp>
    <dsp:sp modelId="{53242230-6A6A-4246-9F7A-BC907D8F6BBE}">
      <dsp:nvSpPr>
        <dsp:cNvPr id="0" name=""/>
        <dsp:cNvSpPr/>
      </dsp:nvSpPr>
      <dsp:spPr>
        <a:xfrm rot="1419008">
          <a:off x="1586787" y="2497526"/>
          <a:ext cx="798848" cy="14158"/>
        </a:xfrm>
        <a:custGeom>
          <a:avLst/>
          <a:gdLst/>
          <a:ahLst/>
          <a:cxnLst/>
          <a:rect l="0" t="0" r="0" b="0"/>
          <a:pathLst>
            <a:path>
              <a:moveTo>
                <a:pt x="0" y="7079"/>
              </a:moveTo>
              <a:lnTo>
                <a:pt x="798848" y="7079"/>
              </a:lnTo>
            </a:path>
          </a:pathLst>
        </a:custGeom>
        <a:noFill/>
        <a:ln w="11429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ysDash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1966240" y="2484634"/>
        <a:ext cx="39942" cy="39942"/>
      </dsp:txXfrm>
    </dsp:sp>
    <dsp:sp modelId="{AE5D269A-1F73-43FE-A567-574749BF0D23}">
      <dsp:nvSpPr>
        <dsp:cNvPr id="0" name=""/>
        <dsp:cNvSpPr/>
      </dsp:nvSpPr>
      <dsp:spPr>
        <a:xfrm>
          <a:off x="2352089" y="2480003"/>
          <a:ext cx="5355997" cy="369662"/>
        </a:xfrm>
        <a:prstGeom prst="roundRect">
          <a:avLst>
            <a:gd name="adj" fmla="val 10000"/>
          </a:avLst>
        </a:prstGeom>
        <a:solidFill>
          <a:schemeClr val="accent3">
            <a:tint val="95000"/>
          </a:schemeClr>
        </a:solidFill>
        <a:ln w="9525" cap="flat" cmpd="sng" algn="ctr">
          <a:solidFill>
            <a:schemeClr val="accent3"/>
          </a:solidFill>
          <a:prstDash val="solid"/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0"/>
          </a:lightRig>
        </a:scene3d>
        <a:sp3d contourW="9525" prstMaterial="matte">
          <a:bevelT w="0" h="0"/>
          <a:contourClr>
            <a:schemeClr val="accent3">
              <a:shade val="70000"/>
              <a:satMod val="105000"/>
            </a:schemeClr>
          </a:contourClr>
        </a:sp3d>
      </dsp:spPr>
      <dsp:style>
        <a:lnRef idx="1">
          <a:schemeClr val="accent3"/>
        </a:lnRef>
        <a:fillRef idx="3">
          <a:schemeClr val="accent3"/>
        </a:fillRef>
        <a:effectRef idx="2">
          <a:schemeClr val="accent3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chemeClr val="bg1"/>
              </a:solidFill>
            </a:rPr>
            <a:t>Подразделения научно-технической информации – 3</a:t>
          </a:r>
          <a:endParaRPr lang="ru-RU" sz="1400" b="1" kern="1200" dirty="0">
            <a:solidFill>
              <a:schemeClr val="bg1"/>
            </a:solidFill>
          </a:endParaRPr>
        </a:p>
      </dsp:txBody>
      <dsp:txXfrm>
        <a:off x="2362916" y="2490830"/>
        <a:ext cx="5334343" cy="348008"/>
      </dsp:txXfrm>
    </dsp:sp>
    <dsp:sp modelId="{44DD3DC4-B727-4FB8-BA6E-966F804672A7}">
      <dsp:nvSpPr>
        <dsp:cNvPr id="0" name=""/>
        <dsp:cNvSpPr/>
      </dsp:nvSpPr>
      <dsp:spPr>
        <a:xfrm rot="3037269">
          <a:off x="1421623" y="2757473"/>
          <a:ext cx="1087176" cy="14158"/>
        </a:xfrm>
        <a:custGeom>
          <a:avLst/>
          <a:gdLst/>
          <a:ahLst/>
          <a:cxnLst/>
          <a:rect l="0" t="0" r="0" b="0"/>
          <a:pathLst>
            <a:path>
              <a:moveTo>
                <a:pt x="0" y="7079"/>
              </a:moveTo>
              <a:lnTo>
                <a:pt x="1087176" y="7079"/>
              </a:lnTo>
            </a:path>
          </a:pathLst>
        </a:custGeom>
        <a:noFill/>
        <a:ln w="11429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ysDash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1938032" y="2737372"/>
        <a:ext cx="54358" cy="54358"/>
      </dsp:txXfrm>
    </dsp:sp>
    <dsp:sp modelId="{9A98D4DF-9BD6-4AD5-9D21-D1AEC50886F5}">
      <dsp:nvSpPr>
        <dsp:cNvPr id="0" name=""/>
        <dsp:cNvSpPr/>
      </dsp:nvSpPr>
      <dsp:spPr>
        <a:xfrm>
          <a:off x="2310088" y="2999897"/>
          <a:ext cx="5238895" cy="369662"/>
        </a:xfrm>
        <a:prstGeom prst="roundRect">
          <a:avLst>
            <a:gd name="adj" fmla="val 10000"/>
          </a:avLst>
        </a:prstGeom>
        <a:solidFill>
          <a:schemeClr val="accent3">
            <a:tint val="95000"/>
          </a:schemeClr>
        </a:solidFill>
        <a:ln w="9525" cap="flat" cmpd="sng" algn="ctr">
          <a:solidFill>
            <a:schemeClr val="accent3"/>
          </a:solidFill>
          <a:prstDash val="solid"/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0"/>
          </a:lightRig>
        </a:scene3d>
        <a:sp3d contourW="9525" prstMaterial="matte">
          <a:bevelT w="0" h="0"/>
          <a:contourClr>
            <a:schemeClr val="accent3">
              <a:shade val="70000"/>
              <a:satMod val="105000"/>
            </a:schemeClr>
          </a:contourClr>
        </a:sp3d>
      </dsp:spPr>
      <dsp:style>
        <a:lnRef idx="1">
          <a:schemeClr val="accent3"/>
        </a:lnRef>
        <a:fillRef idx="3">
          <a:schemeClr val="accent3"/>
        </a:fillRef>
        <a:effectRef idx="2">
          <a:schemeClr val="accent3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chemeClr val="bg1"/>
              </a:solidFill>
            </a:rPr>
            <a:t>Научно-методические центры-2</a:t>
          </a:r>
          <a:endParaRPr lang="ru-RU" sz="1400" b="1" kern="1200" dirty="0">
            <a:solidFill>
              <a:schemeClr val="bg1"/>
            </a:solidFill>
          </a:endParaRPr>
        </a:p>
      </dsp:txBody>
      <dsp:txXfrm>
        <a:off x="2320915" y="3010724"/>
        <a:ext cx="5217241" cy="348008"/>
      </dsp:txXfrm>
    </dsp:sp>
    <dsp:sp modelId="{8D8BDCA0-622A-4058-9EF6-BA9786A3A50D}">
      <dsp:nvSpPr>
        <dsp:cNvPr id="0" name=""/>
        <dsp:cNvSpPr/>
      </dsp:nvSpPr>
      <dsp:spPr>
        <a:xfrm rot="3708428">
          <a:off x="1198050" y="3042782"/>
          <a:ext cx="1600897" cy="14158"/>
        </a:xfrm>
        <a:custGeom>
          <a:avLst/>
          <a:gdLst/>
          <a:ahLst/>
          <a:cxnLst/>
          <a:rect l="0" t="0" r="0" b="0"/>
          <a:pathLst>
            <a:path>
              <a:moveTo>
                <a:pt x="0" y="7079"/>
              </a:moveTo>
              <a:lnTo>
                <a:pt x="1600897" y="7079"/>
              </a:lnTo>
            </a:path>
          </a:pathLst>
        </a:custGeom>
        <a:noFill/>
        <a:ln w="11429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ysDash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600" kern="1200"/>
        </a:p>
      </dsp:txBody>
      <dsp:txXfrm>
        <a:off x="1958477" y="3009839"/>
        <a:ext cx="80044" cy="80044"/>
      </dsp:txXfrm>
    </dsp:sp>
    <dsp:sp modelId="{576341CA-0D4C-4B9C-BDE0-2D3C2396943A}">
      <dsp:nvSpPr>
        <dsp:cNvPr id="0" name=""/>
        <dsp:cNvSpPr/>
      </dsp:nvSpPr>
      <dsp:spPr>
        <a:xfrm>
          <a:off x="2376664" y="3570515"/>
          <a:ext cx="5407564" cy="369662"/>
        </a:xfrm>
        <a:prstGeom prst="roundRect">
          <a:avLst>
            <a:gd name="adj" fmla="val 10000"/>
          </a:avLst>
        </a:prstGeom>
        <a:solidFill>
          <a:schemeClr val="accent3">
            <a:tint val="95000"/>
          </a:schemeClr>
        </a:solidFill>
        <a:ln w="9525" cap="flat" cmpd="sng" algn="ctr">
          <a:solidFill>
            <a:schemeClr val="accent3"/>
          </a:solidFill>
          <a:prstDash val="solid"/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0"/>
          </a:lightRig>
        </a:scene3d>
        <a:sp3d contourW="9525" prstMaterial="matte">
          <a:bevelT w="0" h="0"/>
          <a:contourClr>
            <a:schemeClr val="accent3">
              <a:shade val="70000"/>
              <a:satMod val="105000"/>
            </a:schemeClr>
          </a:contourClr>
        </a:sp3d>
      </dsp:spPr>
      <dsp:style>
        <a:lnRef idx="1">
          <a:schemeClr val="accent3"/>
        </a:lnRef>
        <a:fillRef idx="3">
          <a:schemeClr val="accent3"/>
        </a:fillRef>
        <a:effectRef idx="2">
          <a:schemeClr val="accent3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chemeClr val="bg1"/>
              </a:solidFill>
            </a:rPr>
            <a:t>Научно-исследовательский институт – 1</a:t>
          </a:r>
          <a:endParaRPr lang="ru-RU" sz="1400" b="1" kern="1200" dirty="0">
            <a:solidFill>
              <a:schemeClr val="bg1"/>
            </a:solidFill>
          </a:endParaRPr>
        </a:p>
      </dsp:txBody>
      <dsp:txXfrm>
        <a:off x="2387491" y="3581342"/>
        <a:ext cx="5385910" cy="348008"/>
      </dsp:txXfrm>
    </dsp:sp>
    <dsp:sp modelId="{CA2C31E0-7B50-4D0D-8707-147BF030DE39}">
      <dsp:nvSpPr>
        <dsp:cNvPr id="0" name=""/>
        <dsp:cNvSpPr/>
      </dsp:nvSpPr>
      <dsp:spPr>
        <a:xfrm rot="4267647">
          <a:off x="904664" y="3338272"/>
          <a:ext cx="2115688" cy="14158"/>
        </a:xfrm>
        <a:custGeom>
          <a:avLst/>
          <a:gdLst/>
          <a:ahLst/>
          <a:cxnLst/>
          <a:rect l="0" t="0" r="0" b="0"/>
          <a:pathLst>
            <a:path>
              <a:moveTo>
                <a:pt x="0" y="7079"/>
              </a:moveTo>
              <a:lnTo>
                <a:pt x="2115688" y="7079"/>
              </a:lnTo>
            </a:path>
          </a:pathLst>
        </a:custGeom>
        <a:noFill/>
        <a:ln w="11429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ysDash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800" kern="1200"/>
        </a:p>
      </dsp:txBody>
      <dsp:txXfrm>
        <a:off x="1909617" y="3292459"/>
        <a:ext cx="105784" cy="105784"/>
      </dsp:txXfrm>
    </dsp:sp>
    <dsp:sp modelId="{2C21F4BD-444E-4A22-9498-57E400C0DF0C}">
      <dsp:nvSpPr>
        <dsp:cNvPr id="0" name=""/>
        <dsp:cNvSpPr/>
      </dsp:nvSpPr>
      <dsp:spPr>
        <a:xfrm>
          <a:off x="2304683" y="4161495"/>
          <a:ext cx="5616653" cy="369662"/>
        </a:xfrm>
        <a:prstGeom prst="roundRect">
          <a:avLst>
            <a:gd name="adj" fmla="val 10000"/>
          </a:avLst>
        </a:prstGeom>
        <a:solidFill>
          <a:schemeClr val="accent3">
            <a:tint val="95000"/>
          </a:schemeClr>
        </a:solidFill>
        <a:ln w="9525" cap="flat" cmpd="sng" algn="ctr">
          <a:solidFill>
            <a:schemeClr val="accent3"/>
          </a:solidFill>
          <a:prstDash val="solid"/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0"/>
          </a:lightRig>
        </a:scene3d>
        <a:sp3d contourW="9525" prstMaterial="matte">
          <a:bevelT w="0" h="0"/>
          <a:contourClr>
            <a:schemeClr val="accent3">
              <a:shade val="70000"/>
              <a:satMod val="105000"/>
            </a:schemeClr>
          </a:contourClr>
        </a:sp3d>
      </dsp:spPr>
      <dsp:style>
        <a:lnRef idx="1">
          <a:schemeClr val="accent3"/>
        </a:lnRef>
        <a:fillRef idx="3">
          <a:schemeClr val="accent3"/>
        </a:fillRef>
        <a:effectRef idx="2">
          <a:schemeClr val="accent3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chemeClr val="bg1"/>
              </a:solidFill>
            </a:rPr>
            <a:t>Патентно-лицензионный отдел – 1</a:t>
          </a:r>
          <a:endParaRPr lang="ru-RU" sz="1400" b="1" kern="1200" dirty="0">
            <a:solidFill>
              <a:schemeClr val="bg1"/>
            </a:solidFill>
          </a:endParaRPr>
        </a:p>
      </dsp:txBody>
      <dsp:txXfrm>
        <a:off x="2315510" y="4172322"/>
        <a:ext cx="5594999" cy="34800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F1D1C88-F473-4FC6-909F-1BD800EBB8C4}" type="datetimeFigureOut">
              <a:rPr lang="ru-RU" smtClean="0"/>
              <a:pPr/>
              <a:t>03.02.2016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1607C63-933E-4E2B-B173-2DABB61A7CE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98301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607C63-933E-4E2B-B173-2DABB61A7CE2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7E0B1DF3-B8F3-499E-ADA1-FFE028170312}" type="datetime1">
              <a:rPr lang="en-US" smtClean="0"/>
              <a:pPr eaLnBrk="1" latinLnBrk="0" hangingPunct="1"/>
              <a:t>2/3/2016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Oval 12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2C6B1FF6-39B9-40F5-8B67-33C6354A3D4F}" type="slidenum">
              <a:rPr kumimoji="0" lang="en-US" smtClean="0"/>
              <a:pPr/>
              <a:t>‹#›</a:t>
            </a:fld>
            <a:endParaRPr kumimoji="0" lang="en-US" dirty="0">
              <a:solidFill>
                <a:schemeClr val="accent3">
                  <a:shade val="75000"/>
                </a:schemeClr>
              </a:solidFill>
            </a:endParaRPr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59E593E0-A026-478F-893C-E029A2AB69BA}" type="datetime1">
              <a:rPr lang="en-US" smtClean="0"/>
              <a:pPr eaLnBrk="1" latinLnBrk="0" hangingPunct="1"/>
              <a:t>2/3/2016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6B1FF6-39B9-40F5-8B67-33C6354A3D4F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 rot="5400000">
            <a:off x="4021836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Oval 14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15912" y="3009901"/>
            <a:ext cx="457200" cy="441325"/>
          </a:xfrm>
        </p:spPr>
        <p:txBody>
          <a:bodyPr/>
          <a:lstStyle/>
          <a:p>
            <a:fld id="{2C6B1FF6-39B9-40F5-8B67-33C6354A3D4F}" type="slidenum">
              <a:rPr kumimoji="0" lang="en-US" smtClean="0"/>
              <a:pPr/>
              <a:t>‹#›</a:t>
            </a:fld>
            <a:endParaRPr kumimoji="0"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2D0E14A6-D0F7-401A-8831-33CC7CDBEC86}" type="datetime1">
              <a:rPr lang="en-US" smtClean="0"/>
              <a:pPr eaLnBrk="1" latinLnBrk="0" hangingPunct="1"/>
              <a:t>2/3/2016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F5A38079-6980-4910-9C0C-BDBFD3760E07}" type="datetime1">
              <a:rPr lang="en-US" smtClean="0"/>
              <a:pPr eaLnBrk="1" latinLnBrk="0" hangingPunct="1"/>
              <a:t>2/3/2016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361688" y="1026372"/>
            <a:ext cx="457200" cy="441325"/>
          </a:xfrm>
        </p:spPr>
        <p:txBody>
          <a:bodyPr/>
          <a:lstStyle/>
          <a:p>
            <a:fld id="{2C6B1FF6-39B9-40F5-8B67-33C6354A3D4F}" type="slidenum">
              <a:rPr kumimoji="0" lang="en-US" smtClean="0"/>
              <a:pPr/>
              <a:t>‹#›</a:t>
            </a:fld>
            <a:endParaRPr kumimoji="0"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Rectangle 13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13818689-7B8C-4C6B-8095-534A1B291255}" type="datetime1">
              <a:rPr lang="en-US" smtClean="0"/>
              <a:pPr eaLnBrk="1" latinLnBrk="0" hangingPunct="1"/>
              <a:t>2/3/2016</a:t>
            </a:fld>
            <a:endParaRPr lang="en-US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Oval 9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val 10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2C6B1FF6-39B9-40F5-8B67-33C6354A3D4F}" type="slidenum">
              <a:rPr kumimoji="0" lang="en-US" smtClean="0"/>
              <a:pPr/>
              <a:t>‹#›</a:t>
            </a:fld>
            <a:endParaRPr kumimoji="0" lang="en-US" dirty="0">
              <a:solidFill>
                <a:schemeClr val="accent3">
                  <a:shade val="75000"/>
                </a:scheme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791200" y="6409944"/>
            <a:ext cx="3044952" cy="365760"/>
          </a:xfrm>
        </p:spPr>
        <p:txBody>
          <a:bodyPr/>
          <a:lstStyle/>
          <a:p>
            <a:pPr eaLnBrk="1" latinLnBrk="0" hangingPunct="1"/>
            <a:fld id="{AAD76E1D-8D47-4232-B81A-A6FC22C2155E}" type="datetime1">
              <a:rPr lang="en-US" smtClean="0"/>
              <a:pPr eaLnBrk="1" latinLnBrk="0" hangingPunct="1"/>
              <a:t>2/3/2016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6B1FF6-39B9-40F5-8B67-33C6354A3D4F}" type="slidenum">
              <a:rPr kumimoji="0" lang="en-US" smtClean="0"/>
              <a:pPr/>
              <a:t>‹#›</a:t>
            </a:fld>
            <a:endParaRPr kumimoji="0" lang="en-US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 flipV="1">
            <a:off x="4563080" y="1575652"/>
            <a:ext cx="8921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Content Placeholder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2" name="Content Placeholder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raight Connector 9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1" name="Rectangle 20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2" name="Rectangle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73EC4DF7-C9DB-480A-8F7F-FE89F03E3445}" type="datetime1">
              <a:rPr lang="en-US" smtClean="0"/>
              <a:pPr eaLnBrk="1" latinLnBrk="0" hangingPunct="1"/>
              <a:t>2/3/2016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04800" y="6409944"/>
            <a:ext cx="3581400" cy="365760"/>
          </a:xfrm>
        </p:spPr>
        <p:txBody>
          <a:bodyPr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Content Placeholder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6" name="Content Placeholder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5" name="Oval 24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Oval 26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4343400" y="1042416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pPr algn="ctr" eaLnBrk="1" latinLnBrk="0" hangingPunct="1"/>
            <a:fld id="{2C6B1FF6-39B9-40F5-8B67-33C6354A3D4F}" type="slidenum">
              <a:rPr kumimoji="0" lang="en-US" smtClean="0"/>
              <a:pPr algn="ctr" eaLnBrk="1" latinLnBrk="0" hangingPunct="1"/>
              <a:t>‹#›</a:t>
            </a:fld>
            <a:endParaRPr kumimoji="0" lang="en-US" dirty="0"/>
          </a:p>
        </p:txBody>
      </p:sp>
      <p:sp>
        <p:nvSpPr>
          <p:cNvPr id="23" name="Title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F836E29C-46AA-4F05-912D-0E5600E84935}" type="datetime1">
              <a:rPr lang="en-US" smtClean="0"/>
              <a:pPr eaLnBrk="1" latinLnBrk="0" hangingPunct="1"/>
              <a:t>2/3/2016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4343400" y="1036020"/>
            <a:ext cx="457200" cy="441325"/>
          </a:xfrm>
        </p:spPr>
        <p:txBody>
          <a:bodyPr/>
          <a:lstStyle/>
          <a:p>
            <a:fld id="{2C6B1FF6-39B9-40F5-8B67-33C6354A3D4F}" type="slidenum">
              <a:rPr kumimoji="0" lang="en-US" smtClean="0"/>
              <a:pPr/>
              <a:t>‹#›</a:t>
            </a:fld>
            <a:endParaRPr kumimoji="0"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CDF557F8-ED08-4ACC-AAEA-54C860CC72CD}" type="datetime1">
              <a:rPr lang="en-US" smtClean="0"/>
              <a:pPr eaLnBrk="1" latinLnBrk="0" hangingPunct="1"/>
              <a:t>2/3/2016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2C6B1FF6-39B9-40F5-8B67-33C6354A3D4F}" type="slidenum">
              <a:rPr kumimoji="0" lang="en-US" smtClean="0"/>
              <a:pPr/>
              <a:t>‹#›</a:t>
            </a:fld>
            <a:endParaRPr kumimoji="0" lang="en-US" dirty="0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3" name="Rectangle 12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Content Placeholder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0" name="Oval 9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val 10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2C6B1FF6-39B9-40F5-8B67-33C6354A3D4F}" type="slidenum">
              <a:rPr kumimoji="0" lang="en-US" smtClean="0"/>
              <a:pPr/>
              <a:t>‹#›</a:t>
            </a:fld>
            <a:endParaRPr kumimoji="0" lang="en-US" dirty="0">
              <a:solidFill>
                <a:schemeClr val="accent3">
                  <a:shade val="75000"/>
                </a:schemeClr>
              </a:solidFill>
            </a:endParaRPr>
          </a:p>
        </p:txBody>
      </p:sp>
      <p:sp>
        <p:nvSpPr>
          <p:cNvPr id="21" name="Rectangle 20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FEE6B487-0384-4863-9C0F-AB537D9F7EB7}" type="datetime1">
              <a:rPr lang="en-US" smtClean="0"/>
              <a:pPr eaLnBrk="1" latinLnBrk="0" hangingPunct="1"/>
              <a:t>2/3/2016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383280" cy="365760"/>
          </a:xfrm>
        </p:spPr>
        <p:txBody>
          <a:bodyPr/>
          <a:lstStyle/>
          <a:p>
            <a:endParaRPr kumimoji="0"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traight Connector 20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Oval 11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Oval 12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/>
          <a:p>
            <a:fld id="{2C6B1FF6-39B9-40F5-8B67-33C6354A3D4F}" type="slidenum">
              <a:rPr kumimoji="0" lang="en-US" smtClean="0"/>
              <a:pPr/>
              <a:t>‹#›</a:t>
            </a:fld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22" name="Rectangle 21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788152" y="6404984"/>
            <a:ext cx="3044952" cy="365760"/>
          </a:xfrm>
        </p:spPr>
        <p:txBody>
          <a:bodyPr/>
          <a:lstStyle/>
          <a:p>
            <a:pPr eaLnBrk="1" latinLnBrk="0" hangingPunct="1"/>
            <a:fld id="{FA8B3773-6010-4FB9-8F30-1D44ADCF114B}" type="datetime1">
              <a:rPr lang="en-US" smtClean="0"/>
              <a:pPr eaLnBrk="1" latinLnBrk="0" hangingPunct="1"/>
              <a:t>2/3/2016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584448" cy="365760"/>
          </a:xfrm>
        </p:spPr>
        <p:txBody>
          <a:bodyPr/>
          <a:lstStyle/>
          <a:p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pPr algn="r" eaLnBrk="1" latinLnBrk="0" hangingPunct="1"/>
            <a:fld id="{3A92CEB5-11D8-4B4E-8E51-6B21980418C4}" type="datetime1">
              <a:rPr lang="en-US" smtClean="0"/>
              <a:pPr algn="r" eaLnBrk="1" latinLnBrk="0" hangingPunct="1"/>
              <a:t>2/3/2016</a:t>
            </a:fld>
            <a:endParaRPr lang="en-US" sz="1400" dirty="0">
              <a:solidFill>
                <a:srgbClr val="FFFFFF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pPr algn="l" eaLnBrk="1" latinLnBrk="0" hangingPunct="1"/>
            <a:endParaRPr kumimoji="0" lang="en-US" dirty="0">
              <a:solidFill>
                <a:srgbClr val="FFFFFF"/>
              </a:solidFill>
            </a:endParaRP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Oval 11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Oval 14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pPr algn="ctr" eaLnBrk="1" latinLnBrk="0" hangingPunct="1"/>
            <a:fld id="{2C6B1FF6-39B9-40F5-8B67-33C6354A3D4F}" type="slidenum">
              <a:rPr kumimoji="0" lang="en-US" smtClean="0"/>
              <a:pPr algn="ctr" eaLnBrk="1" latinLnBrk="0" hangingPunct="1"/>
              <a:t>‹#›</a:t>
            </a:fld>
            <a:endParaRPr kumimoji="0" lang="en-US" sz="1600" dirty="0">
              <a:solidFill>
                <a:schemeClr val="accent3">
                  <a:shade val="75000"/>
                </a:schemeClr>
              </a:solidFill>
            </a:endParaRPr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/>
          <p:cNvSpPr txBox="1"/>
          <p:nvPr/>
        </p:nvSpPr>
        <p:spPr>
          <a:xfrm>
            <a:off x="131975" y="129792"/>
            <a:ext cx="8848204" cy="400110"/>
          </a:xfrm>
          <a:prstGeom prst="rect">
            <a:avLst/>
          </a:prstGeom>
          <a:effectLst>
            <a:softEdge rad="31750"/>
          </a:effectLst>
        </p:spPr>
        <p:style>
          <a:lnRef idx="2">
            <a:schemeClr val="accent3">
              <a:shade val="50000"/>
            </a:schemeClr>
          </a:lnRef>
          <a:fillRef idx="1001">
            <a:schemeClr val="lt2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000" dirty="0" smtClean="0"/>
              <a:t>Крымский федеральный университет имени В.И. Вернадского</a:t>
            </a:r>
            <a:endParaRPr lang="ru-RU" sz="2000" dirty="0"/>
          </a:p>
        </p:txBody>
      </p:sp>
      <p:grpSp>
        <p:nvGrpSpPr>
          <p:cNvPr id="2" name="Группа 5"/>
          <p:cNvGrpSpPr/>
          <p:nvPr/>
        </p:nvGrpSpPr>
        <p:grpSpPr>
          <a:xfrm>
            <a:off x="-11225" y="0"/>
            <a:ext cx="9155225" cy="6858000"/>
            <a:chOff x="-11225" y="0"/>
            <a:chExt cx="9155225" cy="6858000"/>
          </a:xfrm>
        </p:grpSpPr>
        <p:grpSp>
          <p:nvGrpSpPr>
            <p:cNvPr id="4" name="Группа 28"/>
            <p:cNvGrpSpPr/>
            <p:nvPr/>
          </p:nvGrpSpPr>
          <p:grpSpPr>
            <a:xfrm>
              <a:off x="-11225" y="0"/>
              <a:ext cx="9155225" cy="6858000"/>
              <a:chOff x="-11225" y="0"/>
              <a:chExt cx="9155225" cy="6858000"/>
            </a:xfrm>
          </p:grpSpPr>
          <p:cxnSp>
            <p:nvCxnSpPr>
              <p:cNvPr id="9" name="Прямая соединительная линия 8"/>
              <p:cNvCxnSpPr/>
              <p:nvPr/>
            </p:nvCxnSpPr>
            <p:spPr>
              <a:xfrm>
                <a:off x="755576" y="0"/>
                <a:ext cx="0" cy="6858000"/>
              </a:xfrm>
              <a:prstGeom prst="line">
                <a:avLst/>
              </a:prstGeom>
              <a:ln w="31750">
                <a:solidFill>
                  <a:srgbClr val="0070C0">
                    <a:alpha val="74000"/>
                  </a:srgbClr>
                </a:solidFill>
              </a:ln>
              <a:effectLst>
                <a:outerShdw blurRad="63500" sx="1000" sy="1000" algn="ctr" rotWithShape="0">
                  <a:srgbClr val="000000"/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" name="Прямая соединительная линия 9"/>
              <p:cNvCxnSpPr/>
              <p:nvPr/>
            </p:nvCxnSpPr>
            <p:spPr>
              <a:xfrm flipV="1">
                <a:off x="0" y="6239876"/>
                <a:ext cx="9144000" cy="2124"/>
              </a:xfrm>
              <a:prstGeom prst="line">
                <a:avLst/>
              </a:prstGeom>
              <a:ln w="15875">
                <a:solidFill>
                  <a:srgbClr val="0070C0"/>
                </a:solidFill>
              </a:ln>
            </p:spPr>
            <p:style>
              <a:lnRef idx="1">
                <a:schemeClr val="accent2"/>
              </a:lnRef>
              <a:fillRef idx="0">
                <a:schemeClr val="accent2"/>
              </a:fillRef>
              <a:effectRef idx="0">
                <a:schemeClr val="accent2"/>
              </a:effectRef>
              <a:fontRef idx="minor">
                <a:schemeClr val="tx1"/>
              </a:fontRef>
            </p:style>
          </p:cxnSp>
          <p:cxnSp>
            <p:nvCxnSpPr>
              <p:cNvPr id="11" name="Прямая соединительная линия 10"/>
              <p:cNvCxnSpPr/>
              <p:nvPr/>
            </p:nvCxnSpPr>
            <p:spPr>
              <a:xfrm>
                <a:off x="-11225" y="739525"/>
                <a:ext cx="9144000" cy="1588"/>
              </a:xfrm>
              <a:prstGeom prst="line">
                <a:avLst/>
              </a:prstGeom>
              <a:ln w="15875">
                <a:solidFill>
                  <a:srgbClr val="0070C0"/>
                </a:solidFill>
              </a:ln>
            </p:spPr>
            <p:style>
              <a:lnRef idx="1">
                <a:schemeClr val="accent2"/>
              </a:lnRef>
              <a:fillRef idx="0">
                <a:schemeClr val="accent2"/>
              </a:fillRef>
              <a:effectRef idx="0">
                <a:schemeClr val="accent2"/>
              </a:effectRef>
              <a:fontRef idx="minor">
                <a:schemeClr val="tx1"/>
              </a:fontRef>
            </p:style>
          </p:cxnSp>
          <p:cxnSp>
            <p:nvCxnSpPr>
              <p:cNvPr id="12" name="Прямая соединительная линия 11"/>
              <p:cNvCxnSpPr/>
              <p:nvPr/>
            </p:nvCxnSpPr>
            <p:spPr>
              <a:xfrm>
                <a:off x="0" y="644875"/>
                <a:ext cx="9144000" cy="1588"/>
              </a:xfrm>
              <a:prstGeom prst="line">
                <a:avLst/>
              </a:prstGeom>
              <a:ln w="15875">
                <a:solidFill>
                  <a:schemeClr val="tx2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accent2"/>
              </a:lnRef>
              <a:fillRef idx="0">
                <a:schemeClr val="accent2"/>
              </a:fillRef>
              <a:effectRef idx="0">
                <a:schemeClr val="accent2"/>
              </a:effectRef>
              <a:fontRef idx="minor">
                <a:schemeClr val="tx1"/>
              </a:fontRef>
            </p:style>
          </p:cxnSp>
          <p:cxnSp>
            <p:nvCxnSpPr>
              <p:cNvPr id="14" name="Прямая соединительная линия 13"/>
              <p:cNvCxnSpPr/>
              <p:nvPr/>
            </p:nvCxnSpPr>
            <p:spPr>
              <a:xfrm flipV="1">
                <a:off x="-11225" y="6344151"/>
                <a:ext cx="9144000" cy="2124"/>
              </a:xfrm>
              <a:prstGeom prst="line">
                <a:avLst/>
              </a:prstGeom>
              <a:ln w="15875">
                <a:solidFill>
                  <a:schemeClr val="tx2">
                    <a:lumMod val="75000"/>
                  </a:schemeClr>
                </a:solidFill>
              </a:ln>
            </p:spPr>
            <p:style>
              <a:lnRef idx="1">
                <a:schemeClr val="accent2"/>
              </a:lnRef>
              <a:fillRef idx="0">
                <a:schemeClr val="accent2"/>
              </a:fillRef>
              <a:effectRef idx="0">
                <a:schemeClr val="accent2"/>
              </a:effectRef>
              <a:fontRef idx="minor">
                <a:schemeClr val="tx1"/>
              </a:fontRef>
            </p:style>
          </p:cxnSp>
          <p:pic>
            <p:nvPicPr>
              <p:cNvPr id="13" name="Picture 2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auto">
              <a:xfrm>
                <a:off x="160254" y="461917"/>
                <a:ext cx="1168921" cy="657518"/>
              </a:xfrm>
              <a:prstGeom prst="rect">
                <a:avLst/>
              </a:prstGeom>
              <a:ln>
                <a:noFill/>
              </a:ln>
              <a:effectLst>
                <a:softEdge rad="112500"/>
              </a:effectLst>
            </p:spPr>
          </p:pic>
        </p:grpSp>
        <p:sp>
          <p:nvSpPr>
            <p:cNvPr id="8" name="TextBox 7"/>
            <p:cNvSpPr txBox="1"/>
            <p:nvPr/>
          </p:nvSpPr>
          <p:spPr>
            <a:xfrm>
              <a:off x="778357" y="6397327"/>
              <a:ext cx="766170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200" i="1" dirty="0" smtClean="0">
                  <a:solidFill>
                    <a:schemeClr val="bg1"/>
                  </a:solidFill>
                </a:rPr>
                <a:t>Департамент научно-исследовательской деятельности</a:t>
              </a:r>
              <a:endParaRPr lang="ru-RU" sz="1200" i="1" dirty="0">
                <a:solidFill>
                  <a:schemeClr val="bg1"/>
                </a:solidFill>
              </a:endParaRPr>
            </a:p>
          </p:txBody>
        </p:sp>
      </p:grpSp>
      <p:sp>
        <p:nvSpPr>
          <p:cNvPr id="16" name="Title 2"/>
          <p:cNvSpPr txBox="1">
            <a:spLocks/>
          </p:cNvSpPr>
          <p:nvPr/>
        </p:nvSpPr>
        <p:spPr>
          <a:xfrm>
            <a:off x="979460" y="1818167"/>
            <a:ext cx="7772400" cy="132571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3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Отчет о научной деятельности за 2015 год</a:t>
            </a:r>
            <a:endParaRPr kumimoji="0" lang="en-US" sz="33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7" name="Title 2"/>
          <p:cNvSpPr txBox="1">
            <a:spLocks/>
          </p:cNvSpPr>
          <p:nvPr/>
        </p:nvSpPr>
        <p:spPr>
          <a:xfrm>
            <a:off x="4444409" y="4922873"/>
            <a:ext cx="4417321" cy="935853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К заседанию Ученого Совета </a:t>
            </a:r>
          </a:p>
          <a:p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ФГАОУ ВО «КФУ имени В.И. Вернадского»</a:t>
            </a:r>
          </a:p>
          <a:p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№ 1 от 02.02.2016 года</a:t>
            </a:r>
            <a:endParaRPr lang="ru-RU" sz="16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Box 25"/>
          <p:cNvSpPr txBox="1"/>
          <p:nvPr/>
        </p:nvSpPr>
        <p:spPr>
          <a:xfrm>
            <a:off x="131975" y="129792"/>
            <a:ext cx="8848204" cy="400110"/>
          </a:xfrm>
          <a:prstGeom prst="rect">
            <a:avLst/>
          </a:prstGeom>
          <a:effectLst>
            <a:softEdge rad="31750"/>
          </a:effectLst>
        </p:spPr>
        <p:style>
          <a:lnRef idx="2">
            <a:schemeClr val="accent3">
              <a:shade val="50000"/>
            </a:schemeClr>
          </a:lnRef>
          <a:fillRef idx="1001">
            <a:schemeClr val="lt2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000" dirty="0" smtClean="0"/>
              <a:t>Крымский федеральный университет имени В.И. Вернадского</a:t>
            </a:r>
            <a:endParaRPr lang="ru-RU" sz="2000" dirty="0"/>
          </a:p>
        </p:txBody>
      </p:sp>
      <p:grpSp>
        <p:nvGrpSpPr>
          <p:cNvPr id="2" name="Группа 5"/>
          <p:cNvGrpSpPr/>
          <p:nvPr/>
        </p:nvGrpSpPr>
        <p:grpSpPr>
          <a:xfrm>
            <a:off x="-11225" y="0"/>
            <a:ext cx="9155225" cy="6858000"/>
            <a:chOff x="-11225" y="0"/>
            <a:chExt cx="9155225" cy="6858000"/>
          </a:xfrm>
        </p:grpSpPr>
        <p:grpSp>
          <p:nvGrpSpPr>
            <p:cNvPr id="3" name="Группа 28"/>
            <p:cNvGrpSpPr/>
            <p:nvPr/>
          </p:nvGrpSpPr>
          <p:grpSpPr>
            <a:xfrm>
              <a:off x="-11225" y="0"/>
              <a:ext cx="9155225" cy="6858000"/>
              <a:chOff x="-11225" y="0"/>
              <a:chExt cx="9155225" cy="6858000"/>
            </a:xfrm>
          </p:grpSpPr>
          <p:cxnSp>
            <p:nvCxnSpPr>
              <p:cNvPr id="18" name="Прямая соединительная линия 17"/>
              <p:cNvCxnSpPr/>
              <p:nvPr/>
            </p:nvCxnSpPr>
            <p:spPr>
              <a:xfrm>
                <a:off x="755576" y="0"/>
                <a:ext cx="0" cy="6858000"/>
              </a:xfrm>
              <a:prstGeom prst="line">
                <a:avLst/>
              </a:prstGeom>
              <a:ln w="31750">
                <a:solidFill>
                  <a:srgbClr val="0070C0">
                    <a:alpha val="74000"/>
                  </a:srgbClr>
                </a:solidFill>
              </a:ln>
              <a:effectLst>
                <a:outerShdw blurRad="63500" sx="1000" sy="1000" algn="ctr" rotWithShape="0">
                  <a:srgbClr val="000000"/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" name="Прямая соединительная линия 18"/>
              <p:cNvCxnSpPr/>
              <p:nvPr/>
            </p:nvCxnSpPr>
            <p:spPr>
              <a:xfrm flipV="1">
                <a:off x="0" y="6239876"/>
                <a:ext cx="9144000" cy="2124"/>
              </a:xfrm>
              <a:prstGeom prst="line">
                <a:avLst/>
              </a:prstGeom>
              <a:ln w="15875">
                <a:solidFill>
                  <a:srgbClr val="0070C0"/>
                </a:solidFill>
              </a:ln>
            </p:spPr>
            <p:style>
              <a:lnRef idx="1">
                <a:schemeClr val="accent2"/>
              </a:lnRef>
              <a:fillRef idx="0">
                <a:schemeClr val="accent2"/>
              </a:fillRef>
              <a:effectRef idx="0">
                <a:schemeClr val="accent2"/>
              </a:effectRef>
              <a:fontRef idx="minor">
                <a:schemeClr val="tx1"/>
              </a:fontRef>
            </p:style>
          </p:cxnSp>
          <p:cxnSp>
            <p:nvCxnSpPr>
              <p:cNvPr id="20" name="Прямая соединительная линия 19"/>
              <p:cNvCxnSpPr/>
              <p:nvPr/>
            </p:nvCxnSpPr>
            <p:spPr>
              <a:xfrm>
                <a:off x="-11225" y="588693"/>
                <a:ext cx="9144000" cy="1588"/>
              </a:xfrm>
              <a:prstGeom prst="line">
                <a:avLst/>
              </a:prstGeom>
              <a:ln w="15875">
                <a:solidFill>
                  <a:srgbClr val="0070C0"/>
                </a:solidFill>
              </a:ln>
            </p:spPr>
            <p:style>
              <a:lnRef idx="1">
                <a:schemeClr val="accent2"/>
              </a:lnRef>
              <a:fillRef idx="0">
                <a:schemeClr val="accent2"/>
              </a:fillRef>
              <a:effectRef idx="0">
                <a:schemeClr val="accent2"/>
              </a:effectRef>
              <a:fontRef idx="minor">
                <a:schemeClr val="tx1"/>
              </a:fontRef>
            </p:style>
          </p:cxnSp>
          <p:cxnSp>
            <p:nvCxnSpPr>
              <p:cNvPr id="21" name="Прямая соединительная линия 20"/>
              <p:cNvCxnSpPr/>
              <p:nvPr/>
            </p:nvCxnSpPr>
            <p:spPr>
              <a:xfrm>
                <a:off x="0" y="541178"/>
                <a:ext cx="9144000" cy="1588"/>
              </a:xfrm>
              <a:prstGeom prst="line">
                <a:avLst/>
              </a:prstGeom>
              <a:ln w="15875">
                <a:solidFill>
                  <a:schemeClr val="tx2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accent2"/>
              </a:lnRef>
              <a:fillRef idx="0">
                <a:schemeClr val="accent2"/>
              </a:fillRef>
              <a:effectRef idx="0">
                <a:schemeClr val="accent2"/>
              </a:effectRef>
              <a:fontRef idx="minor">
                <a:schemeClr val="tx1"/>
              </a:fontRef>
            </p:style>
          </p:cxnSp>
          <p:cxnSp>
            <p:nvCxnSpPr>
              <p:cNvPr id="23" name="Прямая соединительная линия 22"/>
              <p:cNvCxnSpPr/>
              <p:nvPr/>
            </p:nvCxnSpPr>
            <p:spPr>
              <a:xfrm flipV="1">
                <a:off x="-11225" y="6344151"/>
                <a:ext cx="9144000" cy="2124"/>
              </a:xfrm>
              <a:prstGeom prst="line">
                <a:avLst/>
              </a:prstGeom>
              <a:ln w="15875">
                <a:solidFill>
                  <a:schemeClr val="tx2">
                    <a:lumMod val="75000"/>
                  </a:schemeClr>
                </a:solidFill>
              </a:ln>
            </p:spPr>
            <p:style>
              <a:lnRef idx="1">
                <a:schemeClr val="accent2"/>
              </a:lnRef>
              <a:fillRef idx="0">
                <a:schemeClr val="accent2"/>
              </a:fillRef>
              <a:effectRef idx="0">
                <a:schemeClr val="accent2"/>
              </a:effectRef>
              <a:fontRef idx="minor">
                <a:schemeClr val="tx1"/>
              </a:fontRef>
            </p:style>
          </p:cxnSp>
          <p:pic>
            <p:nvPicPr>
              <p:cNvPr id="22" name="Picture 2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>
                <a:off x="160254" y="480771"/>
                <a:ext cx="1168921" cy="657518"/>
              </a:xfrm>
              <a:prstGeom prst="rect">
                <a:avLst/>
              </a:prstGeom>
              <a:ln>
                <a:noFill/>
              </a:ln>
              <a:effectLst>
                <a:softEdge rad="112500"/>
              </a:effectLst>
            </p:spPr>
          </p:pic>
        </p:grpSp>
        <p:sp>
          <p:nvSpPr>
            <p:cNvPr id="17" name="TextBox 16"/>
            <p:cNvSpPr txBox="1"/>
            <p:nvPr/>
          </p:nvSpPr>
          <p:spPr>
            <a:xfrm>
              <a:off x="778357" y="6397327"/>
              <a:ext cx="766170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200" i="1" dirty="0" smtClean="0">
                  <a:solidFill>
                    <a:schemeClr val="bg1"/>
                  </a:solidFill>
                </a:rPr>
                <a:t>Департамент научно-исследовательской деятельности</a:t>
              </a:r>
              <a:endParaRPr lang="ru-RU" sz="1200" i="1" dirty="0">
                <a:solidFill>
                  <a:schemeClr val="bg1"/>
                </a:solidFill>
              </a:endParaRPr>
            </a:p>
          </p:txBody>
        </p:sp>
      </p:grpSp>
      <p:sp>
        <p:nvSpPr>
          <p:cNvPr id="25" name="Rectangle 1"/>
          <p:cNvSpPr>
            <a:spLocks noChangeArrowheads="1"/>
          </p:cNvSpPr>
          <p:nvPr/>
        </p:nvSpPr>
        <p:spPr bwMode="auto">
          <a:xfrm>
            <a:off x="542250" y="606056"/>
            <a:ext cx="8018055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altLang="zh-CN" sz="1600" b="1" dirty="0" smtClean="0"/>
              <a:t>Подготовка кадров высшей квалификации</a:t>
            </a:r>
            <a:endParaRPr kumimoji="0" lang="ru-RU" altLang="zh-CN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268153" y="6268223"/>
            <a:ext cx="457200" cy="441325"/>
          </a:xfrm>
        </p:spPr>
        <p:txBody>
          <a:bodyPr/>
          <a:lstStyle/>
          <a:p>
            <a:fld id="{2C6B1FF6-39B9-40F5-8B67-33C6354A3D4F}" type="slidenum">
              <a:rPr kumimoji="0" lang="en-US" smtClean="0">
                <a:solidFill>
                  <a:schemeClr val="bg1"/>
                </a:solidFill>
              </a:rPr>
              <a:pPr/>
              <a:t>10</a:t>
            </a:fld>
            <a:endParaRPr kumimoji="0" lang="en-US" dirty="0">
              <a:solidFill>
                <a:schemeClr val="bg1"/>
              </a:solidFill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903767" y="2135509"/>
            <a:ext cx="7751133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За прошедший год ученым нашего университета было присвоено :</a:t>
            </a:r>
          </a:p>
          <a:p>
            <a:r>
              <a:rPr lang="ru-RU" b="1" dirty="0" smtClean="0"/>
              <a:t>42</a:t>
            </a:r>
            <a:r>
              <a:rPr lang="ru-RU" dirty="0" smtClean="0"/>
              <a:t> ученых степеней, включая 6 доктора наук и 36 кандидата наук,</a:t>
            </a:r>
          </a:p>
          <a:p>
            <a:r>
              <a:rPr lang="ru-RU" dirty="0" smtClean="0"/>
              <a:t> в аспирантуре проходят обучение </a:t>
            </a:r>
            <a:r>
              <a:rPr lang="ru-RU" b="1" dirty="0" smtClean="0"/>
              <a:t>398 </a:t>
            </a:r>
            <a:r>
              <a:rPr lang="ru-RU" dirty="0" smtClean="0"/>
              <a:t>человек (276 по очной форме), </a:t>
            </a:r>
          </a:p>
          <a:p>
            <a:r>
              <a:rPr lang="ru-RU" dirty="0" smtClean="0"/>
              <a:t>в докторантуре </a:t>
            </a:r>
            <a:r>
              <a:rPr lang="ru-RU" b="1" dirty="0" smtClean="0"/>
              <a:t>7</a:t>
            </a:r>
            <a:r>
              <a:rPr lang="ru-RU" dirty="0" smtClean="0"/>
              <a:t> человек.</a:t>
            </a:r>
          </a:p>
          <a:p>
            <a:endParaRPr lang="ru-RU" dirty="0" smtClean="0"/>
          </a:p>
          <a:p>
            <a:endParaRPr lang="ru-RU" dirty="0" smtClean="0"/>
          </a:p>
          <a:p>
            <a:r>
              <a:rPr lang="ru-RU" dirty="0" smtClean="0"/>
              <a:t> КФУ имеет аспирантуру по </a:t>
            </a:r>
            <a:r>
              <a:rPr lang="ru-RU" b="1" dirty="0" smtClean="0"/>
              <a:t>25</a:t>
            </a:r>
            <a:r>
              <a:rPr lang="ru-RU" dirty="0" smtClean="0"/>
              <a:t> специальностям и </a:t>
            </a:r>
            <a:r>
              <a:rPr lang="ru-RU" b="1" dirty="0" smtClean="0"/>
              <a:t>9</a:t>
            </a:r>
            <a:r>
              <a:rPr lang="ru-RU" dirty="0" smtClean="0"/>
              <a:t> отраслям наук,</a:t>
            </a:r>
          </a:p>
          <a:p>
            <a:r>
              <a:rPr lang="ru-RU" dirty="0" smtClean="0"/>
              <a:t> докторантуру по </a:t>
            </a:r>
            <a:r>
              <a:rPr lang="ru-RU" b="1" dirty="0" smtClean="0"/>
              <a:t>10</a:t>
            </a:r>
            <a:r>
              <a:rPr lang="ru-RU" dirty="0" smtClean="0"/>
              <a:t> специальностям, </a:t>
            </a:r>
          </a:p>
          <a:p>
            <a:endParaRPr lang="ru-RU" dirty="0" smtClean="0"/>
          </a:p>
          <a:p>
            <a:endParaRPr lang="ru-RU" dirty="0" smtClean="0"/>
          </a:p>
          <a:p>
            <a:r>
              <a:rPr lang="ru-RU" dirty="0" smtClean="0"/>
              <a:t>Открыто </a:t>
            </a:r>
            <a:r>
              <a:rPr lang="ru-RU" b="1" dirty="0" smtClean="0"/>
              <a:t>4</a:t>
            </a:r>
            <a:r>
              <a:rPr lang="ru-RU" dirty="0" smtClean="0"/>
              <a:t> диссертационных совета.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Box 25"/>
          <p:cNvSpPr txBox="1"/>
          <p:nvPr/>
        </p:nvSpPr>
        <p:spPr>
          <a:xfrm>
            <a:off x="131975" y="129792"/>
            <a:ext cx="8848204" cy="400110"/>
          </a:xfrm>
          <a:prstGeom prst="rect">
            <a:avLst/>
          </a:prstGeom>
          <a:effectLst>
            <a:softEdge rad="31750"/>
          </a:effectLst>
        </p:spPr>
        <p:style>
          <a:lnRef idx="2">
            <a:schemeClr val="accent3">
              <a:shade val="50000"/>
            </a:schemeClr>
          </a:lnRef>
          <a:fillRef idx="1001">
            <a:schemeClr val="lt2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000" dirty="0" smtClean="0"/>
              <a:t>Крымский федеральный университет имени В.И. Вернадского</a:t>
            </a:r>
            <a:endParaRPr lang="ru-RU" sz="2000" dirty="0"/>
          </a:p>
        </p:txBody>
      </p:sp>
      <p:grpSp>
        <p:nvGrpSpPr>
          <p:cNvPr id="2" name="Группа 5"/>
          <p:cNvGrpSpPr/>
          <p:nvPr/>
        </p:nvGrpSpPr>
        <p:grpSpPr>
          <a:xfrm>
            <a:off x="-11225" y="0"/>
            <a:ext cx="9155225" cy="6858000"/>
            <a:chOff x="-11225" y="0"/>
            <a:chExt cx="9155225" cy="6858000"/>
          </a:xfrm>
        </p:grpSpPr>
        <p:grpSp>
          <p:nvGrpSpPr>
            <p:cNvPr id="3" name="Группа 28"/>
            <p:cNvGrpSpPr/>
            <p:nvPr/>
          </p:nvGrpSpPr>
          <p:grpSpPr>
            <a:xfrm>
              <a:off x="-11225" y="0"/>
              <a:ext cx="9155225" cy="6858000"/>
              <a:chOff x="-11225" y="0"/>
              <a:chExt cx="9155225" cy="6858000"/>
            </a:xfrm>
          </p:grpSpPr>
          <p:cxnSp>
            <p:nvCxnSpPr>
              <p:cNvPr id="18" name="Прямая соединительная линия 17"/>
              <p:cNvCxnSpPr/>
              <p:nvPr/>
            </p:nvCxnSpPr>
            <p:spPr>
              <a:xfrm>
                <a:off x="755576" y="0"/>
                <a:ext cx="0" cy="6858000"/>
              </a:xfrm>
              <a:prstGeom prst="line">
                <a:avLst/>
              </a:prstGeom>
              <a:ln w="31750">
                <a:solidFill>
                  <a:srgbClr val="0070C0">
                    <a:alpha val="74000"/>
                  </a:srgbClr>
                </a:solidFill>
              </a:ln>
              <a:effectLst>
                <a:outerShdw blurRad="63500" sx="1000" sy="1000" algn="ctr" rotWithShape="0">
                  <a:srgbClr val="000000"/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" name="Прямая соединительная линия 18"/>
              <p:cNvCxnSpPr/>
              <p:nvPr/>
            </p:nvCxnSpPr>
            <p:spPr>
              <a:xfrm flipV="1">
                <a:off x="0" y="6239876"/>
                <a:ext cx="9144000" cy="2124"/>
              </a:xfrm>
              <a:prstGeom prst="line">
                <a:avLst/>
              </a:prstGeom>
              <a:ln w="15875">
                <a:solidFill>
                  <a:srgbClr val="0070C0"/>
                </a:solidFill>
              </a:ln>
            </p:spPr>
            <p:style>
              <a:lnRef idx="1">
                <a:schemeClr val="accent2"/>
              </a:lnRef>
              <a:fillRef idx="0">
                <a:schemeClr val="accent2"/>
              </a:fillRef>
              <a:effectRef idx="0">
                <a:schemeClr val="accent2"/>
              </a:effectRef>
              <a:fontRef idx="minor">
                <a:schemeClr val="tx1"/>
              </a:fontRef>
            </p:style>
          </p:cxnSp>
          <p:cxnSp>
            <p:nvCxnSpPr>
              <p:cNvPr id="20" name="Прямая соединительная линия 19"/>
              <p:cNvCxnSpPr/>
              <p:nvPr/>
            </p:nvCxnSpPr>
            <p:spPr>
              <a:xfrm>
                <a:off x="-11225" y="611929"/>
                <a:ext cx="9144000" cy="1588"/>
              </a:xfrm>
              <a:prstGeom prst="line">
                <a:avLst/>
              </a:prstGeom>
              <a:ln w="15875">
                <a:solidFill>
                  <a:srgbClr val="0070C0"/>
                </a:solidFill>
              </a:ln>
            </p:spPr>
            <p:style>
              <a:lnRef idx="1">
                <a:schemeClr val="accent2"/>
              </a:lnRef>
              <a:fillRef idx="0">
                <a:schemeClr val="accent2"/>
              </a:fillRef>
              <a:effectRef idx="0">
                <a:schemeClr val="accent2"/>
              </a:effectRef>
              <a:fontRef idx="minor">
                <a:schemeClr val="tx1"/>
              </a:fontRef>
            </p:style>
          </p:cxnSp>
          <p:cxnSp>
            <p:nvCxnSpPr>
              <p:cNvPr id="21" name="Прямая соединительная линия 20"/>
              <p:cNvCxnSpPr/>
              <p:nvPr/>
            </p:nvCxnSpPr>
            <p:spPr>
              <a:xfrm>
                <a:off x="0" y="559811"/>
                <a:ext cx="9144000" cy="1588"/>
              </a:xfrm>
              <a:prstGeom prst="line">
                <a:avLst/>
              </a:prstGeom>
              <a:ln w="15875">
                <a:solidFill>
                  <a:schemeClr val="tx2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accent2"/>
              </a:lnRef>
              <a:fillRef idx="0">
                <a:schemeClr val="accent2"/>
              </a:fillRef>
              <a:effectRef idx="0">
                <a:schemeClr val="accent2"/>
              </a:effectRef>
              <a:fontRef idx="minor">
                <a:schemeClr val="tx1"/>
              </a:fontRef>
            </p:style>
          </p:cxnSp>
          <p:cxnSp>
            <p:nvCxnSpPr>
              <p:cNvPr id="23" name="Прямая соединительная линия 22"/>
              <p:cNvCxnSpPr/>
              <p:nvPr/>
            </p:nvCxnSpPr>
            <p:spPr>
              <a:xfrm flipV="1">
                <a:off x="-11225" y="6344151"/>
                <a:ext cx="9144000" cy="2124"/>
              </a:xfrm>
              <a:prstGeom prst="line">
                <a:avLst/>
              </a:prstGeom>
              <a:ln w="15875">
                <a:solidFill>
                  <a:schemeClr val="tx2">
                    <a:lumMod val="75000"/>
                  </a:schemeClr>
                </a:solidFill>
              </a:ln>
            </p:spPr>
            <p:style>
              <a:lnRef idx="1">
                <a:schemeClr val="accent2"/>
              </a:lnRef>
              <a:fillRef idx="0">
                <a:schemeClr val="accent2"/>
              </a:fillRef>
              <a:effectRef idx="0">
                <a:schemeClr val="accent2"/>
              </a:effectRef>
              <a:fontRef idx="minor">
                <a:schemeClr val="tx1"/>
              </a:fontRef>
            </p:style>
          </p:cxnSp>
          <p:pic>
            <p:nvPicPr>
              <p:cNvPr id="22" name="Picture 2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>
                <a:off x="160254" y="480771"/>
                <a:ext cx="1168921" cy="657518"/>
              </a:xfrm>
              <a:prstGeom prst="rect">
                <a:avLst/>
              </a:prstGeom>
              <a:ln>
                <a:noFill/>
              </a:ln>
              <a:effectLst>
                <a:softEdge rad="112500"/>
              </a:effectLst>
            </p:spPr>
          </p:pic>
        </p:grpSp>
        <p:sp>
          <p:nvSpPr>
            <p:cNvPr id="17" name="TextBox 16"/>
            <p:cNvSpPr txBox="1"/>
            <p:nvPr/>
          </p:nvSpPr>
          <p:spPr>
            <a:xfrm>
              <a:off x="778357" y="6397327"/>
              <a:ext cx="766170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200" i="1" dirty="0" smtClean="0">
                  <a:solidFill>
                    <a:schemeClr val="bg1"/>
                  </a:solidFill>
                </a:rPr>
                <a:t>Департамент научно-исследовательской деятельности</a:t>
              </a:r>
              <a:endParaRPr lang="ru-RU" sz="1200" i="1" dirty="0">
                <a:solidFill>
                  <a:schemeClr val="bg1"/>
                </a:solidFill>
              </a:endParaRPr>
            </a:p>
          </p:txBody>
        </p:sp>
      </p:grpSp>
      <p:graphicFrame>
        <p:nvGraphicFramePr>
          <p:cNvPr id="24" name="Содержимое 12"/>
          <p:cNvGraphicFramePr>
            <a:graphicFrameLocks/>
          </p:cNvGraphicFramePr>
          <p:nvPr/>
        </p:nvGraphicFramePr>
        <p:xfrm>
          <a:off x="967967" y="1706584"/>
          <a:ext cx="7924800" cy="2954424"/>
        </p:xfrm>
        <a:graphic>
          <a:graphicData uri="http://schemas.openxmlformats.org/drawingml/2006/table">
            <a:tbl>
              <a:tblPr firstRow="1" bandRow="1">
                <a:tableStyleId>{8799B23B-EC83-4686-B30A-512413B5E67A}</a:tableStyleId>
              </a:tblPr>
              <a:tblGrid>
                <a:gridCol w="5038113"/>
                <a:gridCol w="2886687"/>
              </a:tblGrid>
              <a:tr h="494356"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Показатель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Значение</a:t>
                      </a:r>
                      <a:endParaRPr lang="ru-RU" sz="1200" dirty="0"/>
                    </a:p>
                  </a:txBody>
                  <a:tcPr/>
                </a:tc>
              </a:tr>
              <a:tr h="417741"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Публикации в изданиях,</a:t>
                      </a:r>
                      <a:r>
                        <a:rPr lang="ru-RU" sz="1200" baseline="0" dirty="0" smtClean="0"/>
                        <a:t> индексируемых в базе данных </a:t>
                      </a:r>
                      <a:r>
                        <a:rPr lang="en-US" sz="1200" baseline="0" dirty="0" smtClean="0"/>
                        <a:t>Web of Science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46</a:t>
                      </a:r>
                      <a:endParaRPr lang="ru-RU" sz="1200" dirty="0"/>
                    </a:p>
                  </a:txBody>
                  <a:tcPr/>
                </a:tc>
              </a:tr>
              <a:tr h="583693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/>
                        <a:t>Цитирование</a:t>
                      </a:r>
                      <a:r>
                        <a:rPr lang="ru-RU" sz="1200" baseline="0" dirty="0" smtClean="0"/>
                        <a:t> п</a:t>
                      </a:r>
                      <a:r>
                        <a:rPr lang="ru-RU" sz="1200" dirty="0" smtClean="0"/>
                        <a:t>убликаций, изданных за последние 5 лет в научной периодике,</a:t>
                      </a:r>
                      <a:r>
                        <a:rPr lang="ru-RU" sz="1200" baseline="0" dirty="0" smtClean="0"/>
                        <a:t> индексируемых в базе данных </a:t>
                      </a:r>
                      <a:r>
                        <a:rPr lang="en-US" sz="1200" baseline="0" dirty="0" smtClean="0"/>
                        <a:t>Web of Science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793 (273)</a:t>
                      </a:r>
                      <a:endParaRPr lang="ru-RU" sz="1200" dirty="0"/>
                    </a:p>
                  </a:txBody>
                  <a:tcPr/>
                </a:tc>
              </a:tr>
              <a:tr h="417741"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Публикации в изданиях,</a:t>
                      </a:r>
                      <a:r>
                        <a:rPr lang="ru-RU" sz="1200" baseline="0" dirty="0" smtClean="0"/>
                        <a:t> индексируемых в базе данных </a:t>
                      </a:r>
                      <a:r>
                        <a:rPr lang="en-US" sz="1200" baseline="0" dirty="0" smtClean="0"/>
                        <a:t>Scopus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/>
                        <a:t>52</a:t>
                      </a:r>
                      <a:endParaRPr lang="ru-RU" sz="1200" dirty="0"/>
                    </a:p>
                  </a:txBody>
                  <a:tcPr/>
                </a:tc>
              </a:tr>
              <a:tr h="583693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/>
                        <a:t>Цитирование</a:t>
                      </a:r>
                      <a:r>
                        <a:rPr lang="ru-RU" sz="1200" baseline="0" dirty="0" smtClean="0"/>
                        <a:t> п</a:t>
                      </a:r>
                      <a:r>
                        <a:rPr lang="ru-RU" sz="1200" dirty="0" smtClean="0"/>
                        <a:t>убликаций, изданных за последние 5 лет в научной периодике,</a:t>
                      </a:r>
                      <a:r>
                        <a:rPr lang="ru-RU" sz="1200" baseline="0" dirty="0" smtClean="0"/>
                        <a:t> индексируемых в базе данных </a:t>
                      </a:r>
                      <a:r>
                        <a:rPr lang="en-US" sz="1200" baseline="0" dirty="0" smtClean="0"/>
                        <a:t>Scopus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798 (276)</a:t>
                      </a:r>
                      <a:endParaRPr lang="ru-RU" sz="1200" dirty="0"/>
                    </a:p>
                  </a:txBody>
                  <a:tcPr/>
                </a:tc>
              </a:tr>
              <a:tr h="417741"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Количество</a:t>
                      </a:r>
                      <a:r>
                        <a:rPr lang="ru-RU" sz="1200" baseline="0" dirty="0" smtClean="0"/>
                        <a:t> публикаций в РИНЦ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2489</a:t>
                      </a:r>
                      <a:endParaRPr lang="ru-RU" sz="12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25" name="TextBox 24"/>
          <p:cNvSpPr txBox="1"/>
          <p:nvPr/>
        </p:nvSpPr>
        <p:spPr>
          <a:xfrm>
            <a:off x="1717871" y="795920"/>
            <a:ext cx="625363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b="1" i="1" dirty="0" smtClean="0"/>
              <a:t>Результативность научных исследований в 2015 году в КФУ</a:t>
            </a:r>
            <a:endParaRPr lang="ru-RU" sz="1400" b="1" i="1" dirty="0"/>
          </a:p>
        </p:txBody>
      </p:sp>
      <p:sp>
        <p:nvSpPr>
          <p:cNvPr id="14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183092" y="6320978"/>
            <a:ext cx="457200" cy="441325"/>
          </a:xfrm>
        </p:spPr>
        <p:txBody>
          <a:bodyPr/>
          <a:lstStyle/>
          <a:p>
            <a:fld id="{2C6B1FF6-39B9-40F5-8B67-33C6354A3D4F}" type="slidenum">
              <a:rPr kumimoji="0" lang="en-US" smtClean="0">
                <a:solidFill>
                  <a:schemeClr val="bg1"/>
                </a:solidFill>
              </a:rPr>
              <a:pPr/>
              <a:t>11</a:t>
            </a:fld>
            <a:endParaRPr kumimoji="0" lang="en-US" dirty="0">
              <a:solidFill>
                <a:schemeClr val="bg1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286539" y="5295015"/>
            <a:ext cx="71801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Кроме того в КФУ было зарегистрировано </a:t>
            </a:r>
            <a:r>
              <a:rPr lang="ru-RU" b="1" dirty="0" smtClean="0"/>
              <a:t>28</a:t>
            </a:r>
            <a:r>
              <a:rPr lang="ru-RU" dirty="0" smtClean="0"/>
              <a:t> научных журналов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/>
          <p:cNvSpPr txBox="1"/>
          <p:nvPr/>
        </p:nvSpPr>
        <p:spPr>
          <a:xfrm>
            <a:off x="131975" y="129792"/>
            <a:ext cx="8848204" cy="400110"/>
          </a:xfrm>
          <a:prstGeom prst="rect">
            <a:avLst/>
          </a:prstGeom>
          <a:effectLst>
            <a:softEdge rad="31750"/>
          </a:effectLst>
        </p:spPr>
        <p:style>
          <a:lnRef idx="2">
            <a:schemeClr val="accent3">
              <a:shade val="50000"/>
            </a:schemeClr>
          </a:lnRef>
          <a:fillRef idx="1001">
            <a:schemeClr val="lt2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000" dirty="0" smtClean="0"/>
              <a:t>Крымский федеральный университет имени В.И. Вернадского</a:t>
            </a:r>
            <a:endParaRPr lang="ru-RU" sz="2000" dirty="0"/>
          </a:p>
        </p:txBody>
      </p:sp>
      <p:grpSp>
        <p:nvGrpSpPr>
          <p:cNvPr id="2" name="Группа 5"/>
          <p:cNvGrpSpPr/>
          <p:nvPr/>
        </p:nvGrpSpPr>
        <p:grpSpPr>
          <a:xfrm>
            <a:off x="-11225" y="0"/>
            <a:ext cx="9155225" cy="6858000"/>
            <a:chOff x="-11225" y="0"/>
            <a:chExt cx="9155225" cy="6858000"/>
          </a:xfrm>
        </p:grpSpPr>
        <p:grpSp>
          <p:nvGrpSpPr>
            <p:cNvPr id="3" name="Группа 28"/>
            <p:cNvGrpSpPr/>
            <p:nvPr/>
          </p:nvGrpSpPr>
          <p:grpSpPr>
            <a:xfrm>
              <a:off x="-11225" y="0"/>
              <a:ext cx="9155225" cy="6858000"/>
              <a:chOff x="-11225" y="0"/>
              <a:chExt cx="9155225" cy="6858000"/>
            </a:xfrm>
          </p:grpSpPr>
          <p:cxnSp>
            <p:nvCxnSpPr>
              <p:cNvPr id="9" name="Прямая соединительная линия 8"/>
              <p:cNvCxnSpPr/>
              <p:nvPr/>
            </p:nvCxnSpPr>
            <p:spPr>
              <a:xfrm>
                <a:off x="755576" y="0"/>
                <a:ext cx="0" cy="6858000"/>
              </a:xfrm>
              <a:prstGeom prst="line">
                <a:avLst/>
              </a:prstGeom>
              <a:ln w="31750">
                <a:solidFill>
                  <a:srgbClr val="0070C0">
                    <a:alpha val="74000"/>
                  </a:srgbClr>
                </a:solidFill>
              </a:ln>
              <a:effectLst>
                <a:outerShdw blurRad="63500" sx="1000" sy="1000" algn="ctr" rotWithShape="0">
                  <a:srgbClr val="000000"/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" name="Прямая соединительная линия 9"/>
              <p:cNvCxnSpPr/>
              <p:nvPr/>
            </p:nvCxnSpPr>
            <p:spPr>
              <a:xfrm flipV="1">
                <a:off x="0" y="6239876"/>
                <a:ext cx="9144000" cy="2124"/>
              </a:xfrm>
              <a:prstGeom prst="line">
                <a:avLst/>
              </a:prstGeom>
              <a:ln w="15875">
                <a:solidFill>
                  <a:srgbClr val="0070C0"/>
                </a:solidFill>
              </a:ln>
            </p:spPr>
            <p:style>
              <a:lnRef idx="1">
                <a:schemeClr val="accent2"/>
              </a:lnRef>
              <a:fillRef idx="0">
                <a:schemeClr val="accent2"/>
              </a:fillRef>
              <a:effectRef idx="0">
                <a:schemeClr val="accent2"/>
              </a:effectRef>
              <a:fontRef idx="minor">
                <a:schemeClr val="tx1"/>
              </a:fontRef>
            </p:style>
          </p:cxnSp>
          <p:cxnSp>
            <p:nvCxnSpPr>
              <p:cNvPr id="11" name="Прямая соединительная линия 10"/>
              <p:cNvCxnSpPr/>
              <p:nvPr/>
            </p:nvCxnSpPr>
            <p:spPr>
              <a:xfrm>
                <a:off x="-11225" y="739525"/>
                <a:ext cx="9144000" cy="1588"/>
              </a:xfrm>
              <a:prstGeom prst="line">
                <a:avLst/>
              </a:prstGeom>
              <a:ln w="15875">
                <a:solidFill>
                  <a:srgbClr val="0070C0"/>
                </a:solidFill>
              </a:ln>
            </p:spPr>
            <p:style>
              <a:lnRef idx="1">
                <a:schemeClr val="accent2"/>
              </a:lnRef>
              <a:fillRef idx="0">
                <a:schemeClr val="accent2"/>
              </a:fillRef>
              <a:effectRef idx="0">
                <a:schemeClr val="accent2"/>
              </a:effectRef>
              <a:fontRef idx="minor">
                <a:schemeClr val="tx1"/>
              </a:fontRef>
            </p:style>
          </p:cxnSp>
          <p:cxnSp>
            <p:nvCxnSpPr>
              <p:cNvPr id="12" name="Прямая соединительная линия 11"/>
              <p:cNvCxnSpPr/>
              <p:nvPr/>
            </p:nvCxnSpPr>
            <p:spPr>
              <a:xfrm>
                <a:off x="0" y="644875"/>
                <a:ext cx="9144000" cy="1588"/>
              </a:xfrm>
              <a:prstGeom prst="line">
                <a:avLst/>
              </a:prstGeom>
              <a:ln w="15875">
                <a:solidFill>
                  <a:schemeClr val="tx2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accent2"/>
              </a:lnRef>
              <a:fillRef idx="0">
                <a:schemeClr val="accent2"/>
              </a:fillRef>
              <a:effectRef idx="0">
                <a:schemeClr val="accent2"/>
              </a:effectRef>
              <a:fontRef idx="minor">
                <a:schemeClr val="tx1"/>
              </a:fontRef>
            </p:style>
          </p:cxnSp>
          <p:pic>
            <p:nvPicPr>
              <p:cNvPr id="13" name="Picture 2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>
                <a:off x="160254" y="443063"/>
                <a:ext cx="1168921" cy="657518"/>
              </a:xfrm>
              <a:prstGeom prst="rect">
                <a:avLst/>
              </a:prstGeom>
              <a:ln>
                <a:noFill/>
              </a:ln>
              <a:effectLst>
                <a:softEdge rad="112500"/>
              </a:effectLst>
            </p:spPr>
          </p:pic>
          <p:cxnSp>
            <p:nvCxnSpPr>
              <p:cNvPr id="14" name="Прямая соединительная линия 13"/>
              <p:cNvCxnSpPr/>
              <p:nvPr/>
            </p:nvCxnSpPr>
            <p:spPr>
              <a:xfrm flipV="1">
                <a:off x="-11225" y="6344151"/>
                <a:ext cx="9144000" cy="2124"/>
              </a:xfrm>
              <a:prstGeom prst="line">
                <a:avLst/>
              </a:prstGeom>
              <a:ln w="15875">
                <a:solidFill>
                  <a:schemeClr val="tx2">
                    <a:lumMod val="75000"/>
                  </a:schemeClr>
                </a:solidFill>
              </a:ln>
            </p:spPr>
            <p:style>
              <a:lnRef idx="1">
                <a:schemeClr val="accent2"/>
              </a:lnRef>
              <a:fillRef idx="0">
                <a:schemeClr val="accent2"/>
              </a:fillRef>
              <a:effectRef idx="0">
                <a:schemeClr val="accent2"/>
              </a:effectRef>
              <a:fontRef idx="minor">
                <a:schemeClr val="tx1"/>
              </a:fontRef>
            </p:style>
          </p:cxnSp>
        </p:grpSp>
        <p:sp>
          <p:nvSpPr>
            <p:cNvPr id="8" name="TextBox 7"/>
            <p:cNvSpPr txBox="1"/>
            <p:nvPr/>
          </p:nvSpPr>
          <p:spPr>
            <a:xfrm>
              <a:off x="778357" y="6397327"/>
              <a:ext cx="766170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200" i="1" dirty="0" smtClean="0">
                  <a:solidFill>
                    <a:schemeClr val="bg1"/>
                  </a:solidFill>
                </a:rPr>
                <a:t>Департамент научно-исследовательской деятельности</a:t>
              </a:r>
              <a:endParaRPr lang="ru-RU" sz="1200" i="1" dirty="0">
                <a:solidFill>
                  <a:schemeClr val="bg1"/>
                </a:solidFill>
              </a:endParaRPr>
            </a:p>
          </p:txBody>
        </p:sp>
      </p:grpSp>
      <p:graphicFrame>
        <p:nvGraphicFramePr>
          <p:cNvPr id="16" name="Содержимое 13"/>
          <p:cNvGraphicFramePr>
            <a:graphicFrameLocks noGrp="1"/>
          </p:cNvGraphicFramePr>
          <p:nvPr>
            <p:ph sz="quarter" idx="4294967295"/>
          </p:nvPr>
        </p:nvGraphicFramePr>
        <p:xfrm>
          <a:off x="734728" y="895150"/>
          <a:ext cx="8226393" cy="543827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7" name="TextBox 16"/>
          <p:cNvSpPr txBox="1"/>
          <p:nvPr/>
        </p:nvSpPr>
        <p:spPr>
          <a:xfrm>
            <a:off x="1188481" y="786295"/>
            <a:ext cx="763382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b="1" i="1" dirty="0" smtClean="0"/>
              <a:t>Результативность научных исследований в 2015 году в структурных подразделениях</a:t>
            </a:r>
            <a:endParaRPr lang="ru-RU" sz="1200" b="1" i="1" dirty="0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2"/>
          </p:nvPr>
        </p:nvSpPr>
        <p:spPr>
          <a:xfrm>
            <a:off x="214990" y="6278855"/>
            <a:ext cx="457200" cy="441325"/>
          </a:xfrm>
        </p:spPr>
        <p:txBody>
          <a:bodyPr/>
          <a:lstStyle/>
          <a:p>
            <a:fld id="{2C6B1FF6-39B9-40F5-8B67-33C6354A3D4F}" type="slidenum">
              <a:rPr kumimoji="0" lang="en-US" smtClean="0">
                <a:solidFill>
                  <a:schemeClr val="bg1"/>
                </a:solidFill>
              </a:rPr>
              <a:pPr/>
              <a:t>12</a:t>
            </a:fld>
            <a:endParaRPr kumimoji="0"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/>
          <p:cNvSpPr txBox="1"/>
          <p:nvPr/>
        </p:nvSpPr>
        <p:spPr>
          <a:xfrm>
            <a:off x="131975" y="129792"/>
            <a:ext cx="8848204" cy="400110"/>
          </a:xfrm>
          <a:prstGeom prst="rect">
            <a:avLst/>
          </a:prstGeom>
          <a:effectLst>
            <a:softEdge rad="31750"/>
          </a:effectLst>
        </p:spPr>
        <p:style>
          <a:lnRef idx="2">
            <a:schemeClr val="accent3">
              <a:shade val="50000"/>
            </a:schemeClr>
          </a:lnRef>
          <a:fillRef idx="1001">
            <a:schemeClr val="lt2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000" dirty="0" smtClean="0"/>
              <a:t>Крымский федеральный университет имени В.И. Вернадского</a:t>
            </a:r>
            <a:endParaRPr lang="ru-RU" sz="2000" dirty="0"/>
          </a:p>
        </p:txBody>
      </p:sp>
      <p:grpSp>
        <p:nvGrpSpPr>
          <p:cNvPr id="2" name="Группа 5"/>
          <p:cNvGrpSpPr/>
          <p:nvPr/>
        </p:nvGrpSpPr>
        <p:grpSpPr>
          <a:xfrm>
            <a:off x="-11225" y="0"/>
            <a:ext cx="9155225" cy="6858000"/>
            <a:chOff x="-11225" y="0"/>
            <a:chExt cx="9155225" cy="6858000"/>
          </a:xfrm>
        </p:grpSpPr>
        <p:grpSp>
          <p:nvGrpSpPr>
            <p:cNvPr id="3" name="Группа 28"/>
            <p:cNvGrpSpPr/>
            <p:nvPr/>
          </p:nvGrpSpPr>
          <p:grpSpPr>
            <a:xfrm>
              <a:off x="-11225" y="0"/>
              <a:ext cx="9155225" cy="6858000"/>
              <a:chOff x="-11225" y="0"/>
              <a:chExt cx="9155225" cy="6858000"/>
            </a:xfrm>
          </p:grpSpPr>
          <p:cxnSp>
            <p:nvCxnSpPr>
              <p:cNvPr id="9" name="Прямая соединительная линия 8"/>
              <p:cNvCxnSpPr/>
              <p:nvPr/>
            </p:nvCxnSpPr>
            <p:spPr>
              <a:xfrm>
                <a:off x="755576" y="0"/>
                <a:ext cx="0" cy="6858000"/>
              </a:xfrm>
              <a:prstGeom prst="line">
                <a:avLst/>
              </a:prstGeom>
              <a:ln w="31750">
                <a:solidFill>
                  <a:srgbClr val="0070C0">
                    <a:alpha val="74000"/>
                  </a:srgbClr>
                </a:solidFill>
              </a:ln>
              <a:effectLst>
                <a:outerShdw blurRad="63500" sx="1000" sy="1000" algn="ctr" rotWithShape="0">
                  <a:srgbClr val="000000"/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" name="Прямая соединительная линия 9"/>
              <p:cNvCxnSpPr/>
              <p:nvPr/>
            </p:nvCxnSpPr>
            <p:spPr>
              <a:xfrm flipV="1">
                <a:off x="0" y="6239876"/>
                <a:ext cx="9144000" cy="2124"/>
              </a:xfrm>
              <a:prstGeom prst="line">
                <a:avLst/>
              </a:prstGeom>
              <a:ln w="15875">
                <a:solidFill>
                  <a:srgbClr val="0070C0"/>
                </a:solidFill>
              </a:ln>
            </p:spPr>
            <p:style>
              <a:lnRef idx="1">
                <a:schemeClr val="accent2"/>
              </a:lnRef>
              <a:fillRef idx="0">
                <a:schemeClr val="accent2"/>
              </a:fillRef>
              <a:effectRef idx="0">
                <a:schemeClr val="accent2"/>
              </a:effectRef>
              <a:fontRef idx="minor">
                <a:schemeClr val="tx1"/>
              </a:fontRef>
            </p:style>
          </p:cxnSp>
          <p:cxnSp>
            <p:nvCxnSpPr>
              <p:cNvPr id="11" name="Прямая соединительная линия 10"/>
              <p:cNvCxnSpPr/>
              <p:nvPr/>
            </p:nvCxnSpPr>
            <p:spPr>
              <a:xfrm>
                <a:off x="-11225" y="739525"/>
                <a:ext cx="9144000" cy="1588"/>
              </a:xfrm>
              <a:prstGeom prst="line">
                <a:avLst/>
              </a:prstGeom>
              <a:ln w="15875">
                <a:solidFill>
                  <a:srgbClr val="0070C0"/>
                </a:solidFill>
              </a:ln>
            </p:spPr>
            <p:style>
              <a:lnRef idx="1">
                <a:schemeClr val="accent2"/>
              </a:lnRef>
              <a:fillRef idx="0">
                <a:schemeClr val="accent2"/>
              </a:fillRef>
              <a:effectRef idx="0">
                <a:schemeClr val="accent2"/>
              </a:effectRef>
              <a:fontRef idx="minor">
                <a:schemeClr val="tx1"/>
              </a:fontRef>
            </p:style>
          </p:cxnSp>
          <p:cxnSp>
            <p:nvCxnSpPr>
              <p:cNvPr id="12" name="Прямая соединительная линия 11"/>
              <p:cNvCxnSpPr/>
              <p:nvPr/>
            </p:nvCxnSpPr>
            <p:spPr>
              <a:xfrm>
                <a:off x="0" y="644875"/>
                <a:ext cx="9144000" cy="1588"/>
              </a:xfrm>
              <a:prstGeom prst="line">
                <a:avLst/>
              </a:prstGeom>
              <a:ln w="15875">
                <a:solidFill>
                  <a:schemeClr val="tx2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accent2"/>
              </a:lnRef>
              <a:fillRef idx="0">
                <a:schemeClr val="accent2"/>
              </a:fillRef>
              <a:effectRef idx="0">
                <a:schemeClr val="accent2"/>
              </a:effectRef>
              <a:fontRef idx="minor">
                <a:schemeClr val="tx1"/>
              </a:fontRef>
            </p:style>
          </p:cxnSp>
          <p:cxnSp>
            <p:nvCxnSpPr>
              <p:cNvPr id="14" name="Прямая соединительная линия 13"/>
              <p:cNvCxnSpPr/>
              <p:nvPr/>
            </p:nvCxnSpPr>
            <p:spPr>
              <a:xfrm flipV="1">
                <a:off x="-11225" y="6344151"/>
                <a:ext cx="9144000" cy="2124"/>
              </a:xfrm>
              <a:prstGeom prst="line">
                <a:avLst/>
              </a:prstGeom>
              <a:ln w="15875">
                <a:solidFill>
                  <a:schemeClr val="tx2">
                    <a:lumMod val="75000"/>
                  </a:schemeClr>
                </a:solidFill>
              </a:ln>
            </p:spPr>
            <p:style>
              <a:lnRef idx="1">
                <a:schemeClr val="accent2"/>
              </a:lnRef>
              <a:fillRef idx="0">
                <a:schemeClr val="accent2"/>
              </a:fillRef>
              <a:effectRef idx="0">
                <a:schemeClr val="accent2"/>
              </a:effectRef>
              <a:fontRef idx="minor">
                <a:schemeClr val="tx1"/>
              </a:fontRef>
            </p:style>
          </p:cxnSp>
          <p:pic>
            <p:nvPicPr>
              <p:cNvPr id="13" name="Picture 2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>
                <a:off x="160254" y="461917"/>
                <a:ext cx="1168921" cy="657518"/>
              </a:xfrm>
              <a:prstGeom prst="rect">
                <a:avLst/>
              </a:prstGeom>
              <a:ln>
                <a:noFill/>
              </a:ln>
              <a:effectLst>
                <a:softEdge rad="112500"/>
              </a:effectLst>
            </p:spPr>
          </p:pic>
        </p:grpSp>
        <p:sp>
          <p:nvSpPr>
            <p:cNvPr id="8" name="TextBox 7"/>
            <p:cNvSpPr txBox="1"/>
            <p:nvPr/>
          </p:nvSpPr>
          <p:spPr>
            <a:xfrm>
              <a:off x="778357" y="6397327"/>
              <a:ext cx="766170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200" i="1" dirty="0" smtClean="0">
                  <a:solidFill>
                    <a:schemeClr val="bg1"/>
                  </a:solidFill>
                </a:rPr>
                <a:t>Департамент научно-исследовательской деятельности</a:t>
              </a:r>
              <a:endParaRPr lang="ru-RU" sz="1200" i="1" dirty="0">
                <a:solidFill>
                  <a:schemeClr val="bg1"/>
                </a:solidFill>
              </a:endParaRPr>
            </a:p>
          </p:txBody>
        </p:sp>
      </p:grpSp>
      <p:sp>
        <p:nvSpPr>
          <p:cNvPr id="16" name="Title 2"/>
          <p:cNvSpPr txBox="1">
            <a:spLocks/>
          </p:cNvSpPr>
          <p:nvPr/>
        </p:nvSpPr>
        <p:spPr>
          <a:xfrm>
            <a:off x="883767" y="2007888"/>
            <a:ext cx="7772400" cy="2160075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3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Значение целевых показателей по результатам выполнения программы развития</a:t>
            </a:r>
            <a:endParaRPr kumimoji="0" lang="en-US" sz="33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7" name="Номер слайда 16"/>
          <p:cNvSpPr>
            <a:spLocks noGrp="1"/>
          </p:cNvSpPr>
          <p:nvPr>
            <p:ph type="sldNum" sz="quarter" idx="12"/>
          </p:nvPr>
        </p:nvSpPr>
        <p:spPr>
          <a:xfrm>
            <a:off x="214990" y="6278855"/>
            <a:ext cx="457200" cy="441325"/>
          </a:xfrm>
        </p:spPr>
        <p:txBody>
          <a:bodyPr/>
          <a:lstStyle/>
          <a:p>
            <a:fld id="{2C6B1FF6-39B9-40F5-8B67-33C6354A3D4F}" type="slidenum">
              <a:rPr kumimoji="0" lang="en-US" smtClean="0">
                <a:solidFill>
                  <a:schemeClr val="bg1"/>
                </a:solidFill>
              </a:rPr>
              <a:pPr/>
              <a:t>13</a:t>
            </a:fld>
            <a:endParaRPr kumimoji="0"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4"/>
          <p:cNvGrpSpPr/>
          <p:nvPr/>
        </p:nvGrpSpPr>
        <p:grpSpPr>
          <a:xfrm>
            <a:off x="-11225" y="0"/>
            <a:ext cx="9155225" cy="6858000"/>
            <a:chOff x="-11225" y="0"/>
            <a:chExt cx="9155225" cy="6858000"/>
          </a:xfrm>
        </p:grpSpPr>
        <p:sp>
          <p:nvSpPr>
            <p:cNvPr id="5" name="TextBox 4"/>
            <p:cNvSpPr txBox="1"/>
            <p:nvPr/>
          </p:nvSpPr>
          <p:spPr>
            <a:xfrm>
              <a:off x="131975" y="129792"/>
              <a:ext cx="8848204" cy="400110"/>
            </a:xfrm>
            <a:prstGeom prst="rect">
              <a:avLst/>
            </a:prstGeom>
            <a:effectLst>
              <a:softEdge rad="31750"/>
            </a:effectLst>
          </p:spPr>
          <p:style>
            <a:lnRef idx="2">
              <a:schemeClr val="accent3">
                <a:shade val="50000"/>
              </a:schemeClr>
            </a:lnRef>
            <a:fillRef idx="1001">
              <a:schemeClr val="lt2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ru-RU" sz="2000" dirty="0" smtClean="0"/>
                <a:t>Крымский федеральный университет имени В.И. Вернадского</a:t>
              </a:r>
              <a:endParaRPr lang="ru-RU" sz="2000" dirty="0"/>
            </a:p>
          </p:txBody>
        </p:sp>
        <p:grpSp>
          <p:nvGrpSpPr>
            <p:cNvPr id="3" name="Группа 5"/>
            <p:cNvGrpSpPr/>
            <p:nvPr/>
          </p:nvGrpSpPr>
          <p:grpSpPr>
            <a:xfrm>
              <a:off x="-11225" y="0"/>
              <a:ext cx="9155225" cy="6858000"/>
              <a:chOff x="-11225" y="0"/>
              <a:chExt cx="9155225" cy="6858000"/>
            </a:xfrm>
          </p:grpSpPr>
          <p:grpSp>
            <p:nvGrpSpPr>
              <p:cNvPr id="4" name="Группа 28"/>
              <p:cNvGrpSpPr/>
              <p:nvPr/>
            </p:nvGrpSpPr>
            <p:grpSpPr>
              <a:xfrm>
                <a:off x="-11225" y="0"/>
                <a:ext cx="9155225" cy="6858000"/>
                <a:chOff x="-11225" y="0"/>
                <a:chExt cx="9155225" cy="6858000"/>
              </a:xfrm>
            </p:grpSpPr>
            <p:cxnSp>
              <p:nvCxnSpPr>
                <p:cNvPr id="9" name="Прямая соединительная линия 8"/>
                <p:cNvCxnSpPr/>
                <p:nvPr/>
              </p:nvCxnSpPr>
              <p:spPr>
                <a:xfrm>
                  <a:off x="755576" y="0"/>
                  <a:ext cx="0" cy="6858000"/>
                </a:xfrm>
                <a:prstGeom prst="line">
                  <a:avLst/>
                </a:prstGeom>
                <a:ln w="31750">
                  <a:solidFill>
                    <a:srgbClr val="0070C0">
                      <a:alpha val="74000"/>
                    </a:srgbClr>
                  </a:solidFill>
                </a:ln>
                <a:effectLst>
                  <a:outerShdw blurRad="63500" sx="1000" sy="1000" algn="ctr" rotWithShape="0">
                    <a:srgbClr val="000000"/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" name="Прямая соединительная линия 9"/>
                <p:cNvCxnSpPr/>
                <p:nvPr/>
              </p:nvCxnSpPr>
              <p:spPr>
                <a:xfrm flipV="1">
                  <a:off x="0" y="6239876"/>
                  <a:ext cx="9144000" cy="2124"/>
                </a:xfrm>
                <a:prstGeom prst="line">
                  <a:avLst/>
                </a:prstGeom>
                <a:ln w="15875">
                  <a:solidFill>
                    <a:srgbClr val="0070C0"/>
                  </a:solidFill>
                </a:ln>
              </p:spPr>
              <p:style>
                <a:lnRef idx="1">
                  <a:schemeClr val="accent2"/>
                </a:lnRef>
                <a:fillRef idx="0">
                  <a:schemeClr val="accent2"/>
                </a:fillRef>
                <a:effectRef idx="0">
                  <a:schemeClr val="accent2"/>
                </a:effectRef>
                <a:fontRef idx="minor">
                  <a:schemeClr val="tx1"/>
                </a:fontRef>
              </p:style>
            </p:cxnSp>
            <p:cxnSp>
              <p:nvCxnSpPr>
                <p:cNvPr id="11" name="Прямая соединительная линия 10"/>
                <p:cNvCxnSpPr/>
                <p:nvPr/>
              </p:nvCxnSpPr>
              <p:spPr>
                <a:xfrm>
                  <a:off x="-11225" y="739525"/>
                  <a:ext cx="9144000" cy="1588"/>
                </a:xfrm>
                <a:prstGeom prst="line">
                  <a:avLst/>
                </a:prstGeom>
                <a:ln w="15875">
                  <a:solidFill>
                    <a:srgbClr val="0070C0"/>
                  </a:solidFill>
                </a:ln>
              </p:spPr>
              <p:style>
                <a:lnRef idx="1">
                  <a:schemeClr val="accent2"/>
                </a:lnRef>
                <a:fillRef idx="0">
                  <a:schemeClr val="accent2"/>
                </a:fillRef>
                <a:effectRef idx="0">
                  <a:schemeClr val="accent2"/>
                </a:effectRef>
                <a:fontRef idx="minor">
                  <a:schemeClr val="tx1"/>
                </a:fontRef>
              </p:style>
            </p:cxnSp>
            <p:cxnSp>
              <p:nvCxnSpPr>
                <p:cNvPr id="12" name="Прямая соединительная линия 11"/>
                <p:cNvCxnSpPr/>
                <p:nvPr/>
              </p:nvCxnSpPr>
              <p:spPr>
                <a:xfrm>
                  <a:off x="0" y="644875"/>
                  <a:ext cx="9144000" cy="1588"/>
                </a:xfrm>
                <a:prstGeom prst="line">
                  <a:avLst/>
                </a:prstGeom>
                <a:ln w="15875">
                  <a:solidFill>
                    <a:schemeClr val="tx2">
                      <a:lumMod val="60000"/>
                      <a:lumOff val="40000"/>
                    </a:schemeClr>
                  </a:solidFill>
                </a:ln>
              </p:spPr>
              <p:style>
                <a:lnRef idx="1">
                  <a:schemeClr val="accent2"/>
                </a:lnRef>
                <a:fillRef idx="0">
                  <a:schemeClr val="accent2"/>
                </a:fillRef>
                <a:effectRef idx="0">
                  <a:schemeClr val="accent2"/>
                </a:effectRef>
                <a:fontRef idx="minor">
                  <a:schemeClr val="tx1"/>
                </a:fontRef>
              </p:style>
            </p:cxnSp>
            <p:pic>
              <p:nvPicPr>
                <p:cNvPr id="13" name="Picture 2"/>
                <p:cNvPicPr>
                  <a:picLocks noChangeAspect="1" noChangeArrowheads="1"/>
                </p:cNvPicPr>
                <p:nvPr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160254" y="414782"/>
                  <a:ext cx="1168921" cy="657518"/>
                </a:xfrm>
                <a:prstGeom prst="rect">
                  <a:avLst/>
                </a:prstGeom>
                <a:ln>
                  <a:noFill/>
                </a:ln>
                <a:effectLst>
                  <a:softEdge rad="112500"/>
                </a:effectLst>
              </p:spPr>
            </p:pic>
            <p:cxnSp>
              <p:nvCxnSpPr>
                <p:cNvPr id="14" name="Прямая соединительная линия 13"/>
                <p:cNvCxnSpPr/>
                <p:nvPr/>
              </p:nvCxnSpPr>
              <p:spPr>
                <a:xfrm flipV="1">
                  <a:off x="-11225" y="6344151"/>
                  <a:ext cx="9144000" cy="2124"/>
                </a:xfrm>
                <a:prstGeom prst="line">
                  <a:avLst/>
                </a:prstGeom>
                <a:ln w="15875">
                  <a:solidFill>
                    <a:schemeClr val="tx2">
                      <a:lumMod val="75000"/>
                    </a:schemeClr>
                  </a:solidFill>
                </a:ln>
              </p:spPr>
              <p:style>
                <a:lnRef idx="1">
                  <a:schemeClr val="accent2"/>
                </a:lnRef>
                <a:fillRef idx="0">
                  <a:schemeClr val="accent2"/>
                </a:fillRef>
                <a:effectRef idx="0">
                  <a:schemeClr val="accent2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8" name="TextBox 7"/>
              <p:cNvSpPr txBox="1"/>
              <p:nvPr/>
            </p:nvSpPr>
            <p:spPr>
              <a:xfrm>
                <a:off x="778357" y="6397327"/>
                <a:ext cx="7661708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1200" i="1" dirty="0" smtClean="0">
                    <a:solidFill>
                      <a:schemeClr val="bg1"/>
                    </a:solidFill>
                  </a:rPr>
                  <a:t>Департамент научно-исследовательской деятельности</a:t>
                </a:r>
                <a:endParaRPr lang="ru-RU" sz="1200" i="1" dirty="0">
                  <a:solidFill>
                    <a:schemeClr val="bg1"/>
                  </a:solidFill>
                </a:endParaRPr>
              </a:p>
            </p:txBody>
          </p:sp>
        </p:grpSp>
      </p:grpSp>
      <p:graphicFrame>
        <p:nvGraphicFramePr>
          <p:cNvPr id="16" name="Содержимое 13"/>
          <p:cNvGraphicFramePr>
            <a:graphicFrameLocks noGrp="1"/>
          </p:cNvGraphicFramePr>
          <p:nvPr>
            <p:ph sz="quarter" idx="4294967295"/>
          </p:nvPr>
        </p:nvGraphicFramePr>
        <p:xfrm>
          <a:off x="779281" y="1307969"/>
          <a:ext cx="7924800" cy="4577080"/>
        </p:xfrm>
        <a:graphic>
          <a:graphicData uri="http://schemas.openxmlformats.org/drawingml/2006/table">
            <a:tbl>
              <a:tblPr firstRow="1" bandRow="1">
                <a:tableStyleId>{8799B23B-EC83-4686-B30A-512413B5E67A}</a:tableStyleId>
              </a:tblPr>
              <a:tblGrid>
                <a:gridCol w="4641130"/>
                <a:gridCol w="1809947"/>
                <a:gridCol w="1473723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+mn-lt"/>
                        </a:rPr>
                        <a:t>Значение ЦП</a:t>
                      </a:r>
                      <a:endParaRPr lang="ru-RU" sz="12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+mn-lt"/>
                        </a:rPr>
                        <a:t>Плановое значение ЦП На 2015 год</a:t>
                      </a:r>
                      <a:endParaRPr lang="ru-RU" sz="12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err="1" smtClean="0">
                          <a:latin typeface="+mn-lt"/>
                        </a:rPr>
                        <a:t>Фактическоезначение</a:t>
                      </a:r>
                      <a:r>
                        <a:rPr lang="ru-RU" sz="1200" dirty="0" smtClean="0">
                          <a:latin typeface="+mn-lt"/>
                        </a:rPr>
                        <a:t> ЦП 2015 год</a:t>
                      </a:r>
                      <a:endParaRPr lang="ru-RU" sz="1200" dirty="0">
                        <a:latin typeface="+mn-lt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+mn-lt"/>
                        </a:rPr>
                        <a:t>II.5.1. Количество опубликованных статей в научной периодике, индексируемой в системах цитирования </a:t>
                      </a:r>
                      <a:r>
                        <a:rPr lang="ru-RU" sz="1200" dirty="0" err="1" smtClean="0">
                          <a:latin typeface="+mn-lt"/>
                        </a:rPr>
                        <a:t>Web</a:t>
                      </a:r>
                      <a:r>
                        <a:rPr lang="ru-RU" sz="1200" dirty="0" smtClean="0">
                          <a:latin typeface="+mn-lt"/>
                        </a:rPr>
                        <a:t> </a:t>
                      </a:r>
                      <a:r>
                        <a:rPr lang="ru-RU" sz="1200" dirty="0" err="1" smtClean="0">
                          <a:latin typeface="+mn-lt"/>
                        </a:rPr>
                        <a:t>of</a:t>
                      </a:r>
                      <a:r>
                        <a:rPr lang="ru-RU" sz="1200" dirty="0" smtClean="0">
                          <a:latin typeface="+mn-lt"/>
                        </a:rPr>
                        <a:t> </a:t>
                      </a:r>
                      <a:r>
                        <a:rPr lang="ru-RU" sz="1200" dirty="0" err="1" smtClean="0">
                          <a:latin typeface="+mn-lt"/>
                        </a:rPr>
                        <a:t>Science</a:t>
                      </a:r>
                      <a:r>
                        <a:rPr lang="ru-RU" sz="1200" dirty="0" smtClean="0">
                          <a:latin typeface="+mn-lt"/>
                        </a:rPr>
                        <a:t>, за отчетный год в расчете на 100 НПР (шт./100 НПР) </a:t>
                      </a:r>
                      <a:endParaRPr lang="ru-RU" sz="12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+mn-lt"/>
                        </a:rPr>
                        <a:t>1</a:t>
                      </a:r>
                      <a:endParaRPr lang="ru-RU" sz="12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+mn-lt"/>
                        </a:rPr>
                        <a:t>1,79</a:t>
                      </a:r>
                      <a:endParaRPr lang="ru-RU" sz="1200" dirty="0">
                        <a:latin typeface="+mn-lt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+mn-lt"/>
                        </a:rPr>
                        <a:t>I.5.2. Количество опубликованных статей в научной периодике, индексируемой в системах цитирования </a:t>
                      </a:r>
                      <a:r>
                        <a:rPr lang="ru-RU" sz="1200" dirty="0" err="1" smtClean="0">
                          <a:latin typeface="+mn-lt"/>
                        </a:rPr>
                        <a:t>Scopus</a:t>
                      </a:r>
                      <a:r>
                        <a:rPr lang="ru-RU" sz="1200" dirty="0" smtClean="0">
                          <a:latin typeface="+mn-lt"/>
                        </a:rPr>
                        <a:t>, за отчетный год в расчете на 100 НПР (шт./100 НПР) </a:t>
                      </a:r>
                      <a:endParaRPr lang="ru-RU" sz="12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+mn-lt"/>
                        </a:rPr>
                        <a:t>2</a:t>
                      </a:r>
                      <a:endParaRPr lang="ru-RU" sz="12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+mn-lt"/>
                        </a:rPr>
                        <a:t>2,02</a:t>
                      </a:r>
                      <a:endParaRPr lang="ru-RU" sz="1200" dirty="0">
                        <a:latin typeface="+mn-lt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+mn-lt"/>
                        </a:rPr>
                        <a:t>II.6.1. Количество цитирований публикаций, изданных за последние 5 лет, индексируемых в информационно- аналитической системе </a:t>
                      </a:r>
                      <a:r>
                        <a:rPr lang="ru-RU" sz="1200" dirty="0" err="1" smtClean="0">
                          <a:latin typeface="+mn-lt"/>
                        </a:rPr>
                        <a:t>Web</a:t>
                      </a:r>
                      <a:r>
                        <a:rPr lang="ru-RU" sz="1200" dirty="0" smtClean="0">
                          <a:latin typeface="+mn-lt"/>
                        </a:rPr>
                        <a:t> </a:t>
                      </a:r>
                      <a:r>
                        <a:rPr lang="ru-RU" sz="1200" dirty="0" err="1" smtClean="0">
                          <a:latin typeface="+mn-lt"/>
                        </a:rPr>
                        <a:t>of</a:t>
                      </a:r>
                      <a:r>
                        <a:rPr lang="ru-RU" sz="1200" dirty="0" smtClean="0">
                          <a:latin typeface="+mn-lt"/>
                        </a:rPr>
                        <a:t> </a:t>
                      </a:r>
                      <a:r>
                        <a:rPr lang="ru-RU" sz="1200" dirty="0" err="1" smtClean="0">
                          <a:latin typeface="+mn-lt"/>
                        </a:rPr>
                        <a:t>Science</a:t>
                      </a:r>
                      <a:r>
                        <a:rPr lang="ru-RU" sz="1200" dirty="0" smtClean="0">
                          <a:latin typeface="+mn-lt"/>
                        </a:rPr>
                        <a:t>, в расчете на 100 НПР (шт./100 НПР) </a:t>
                      </a:r>
                      <a:endParaRPr lang="ru-RU" sz="12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+mn-lt"/>
                        </a:rPr>
                        <a:t>4</a:t>
                      </a:r>
                      <a:endParaRPr lang="ru-RU" sz="12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>
                          <a:latin typeface="+mn-lt"/>
                        </a:rPr>
                        <a:t>30,85 (10,6)</a:t>
                      </a:r>
                    </a:p>
                    <a:p>
                      <a:pPr algn="ctr"/>
                      <a:endParaRPr lang="ru-RU" sz="1200" dirty="0">
                        <a:latin typeface="+mn-lt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+mn-lt"/>
                        </a:rPr>
                        <a:t>II.6.2. Количество цитирований публикаций, изданных за последние 5 лет, индексируемых в информационно- аналитической системе </a:t>
                      </a:r>
                      <a:r>
                        <a:rPr lang="ru-RU" sz="1200" dirty="0" err="1" smtClean="0">
                          <a:latin typeface="+mn-lt"/>
                        </a:rPr>
                        <a:t>Scopus</a:t>
                      </a:r>
                      <a:r>
                        <a:rPr lang="ru-RU" sz="1200" dirty="0" smtClean="0">
                          <a:latin typeface="+mn-lt"/>
                        </a:rPr>
                        <a:t>, в расчете на 100 НПР (шт./100 НПР) </a:t>
                      </a:r>
                      <a:endParaRPr lang="ru-RU" sz="12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+mn-lt"/>
                        </a:rPr>
                        <a:t>6</a:t>
                      </a:r>
                      <a:endParaRPr lang="ru-RU" sz="12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+mn-lt"/>
                        </a:rPr>
                        <a:t>31,05 (10,7)</a:t>
                      </a:r>
                      <a:endParaRPr lang="ru-RU" sz="1200" dirty="0">
                        <a:latin typeface="+mn-lt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+mn-lt"/>
                        </a:rPr>
                        <a:t>II.7. Объем научно-исследовательских и опытно- конструкторских работ в расчете на одного научно- педагогического работника (руб./1 НПР) </a:t>
                      </a:r>
                      <a:endParaRPr lang="ru-RU" sz="12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+mn-lt"/>
                        </a:rPr>
                        <a:t>50 100</a:t>
                      </a:r>
                      <a:endParaRPr lang="ru-RU" sz="12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+mn-lt"/>
                        </a:rPr>
                        <a:t>50 842</a:t>
                      </a:r>
                      <a:endParaRPr lang="ru-RU" sz="1200" dirty="0">
                        <a:latin typeface="+mn-lt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+mn-lt"/>
                        </a:rPr>
                        <a:t>V.17. Количество публикаций в РИНЦ на 1 НПР (шт./1 НПР)</a:t>
                      </a:r>
                      <a:endParaRPr lang="ru-RU" sz="12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+mn-lt"/>
                        </a:rPr>
                        <a:t>0,15</a:t>
                      </a:r>
                      <a:endParaRPr lang="ru-RU" sz="12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+mn-lt"/>
                        </a:rPr>
                        <a:t>0,97</a:t>
                      </a:r>
                      <a:endParaRPr lang="ru-RU" sz="1200" dirty="0">
                        <a:latin typeface="+mn-lt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7" name="Прямоугольник 16"/>
          <p:cNvSpPr/>
          <p:nvPr/>
        </p:nvSpPr>
        <p:spPr>
          <a:xfrm>
            <a:off x="797143" y="5949827"/>
            <a:ext cx="3616696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buNone/>
            </a:pPr>
            <a:r>
              <a:rPr lang="ru-RU" sz="1200" b="1" i="1" dirty="0" smtClean="0"/>
              <a:t>Количество НПР  для расчета ЦП - 2570</a:t>
            </a:r>
            <a:endParaRPr lang="ru-RU" sz="1200" b="1" i="1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519770" y="678644"/>
            <a:ext cx="8142973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ru-RU" sz="1400" b="1" i="1" dirty="0" smtClean="0"/>
              <a:t>Целевые показатели научной деятельности</a:t>
            </a:r>
            <a:endParaRPr lang="ru-RU" sz="1400" b="1" i="1" dirty="0"/>
          </a:p>
        </p:txBody>
      </p:sp>
      <p:sp>
        <p:nvSpPr>
          <p:cNvPr id="19" name="Номер слайда 18"/>
          <p:cNvSpPr>
            <a:spLocks noGrp="1"/>
          </p:cNvSpPr>
          <p:nvPr>
            <p:ph type="sldNum" sz="quarter" idx="12"/>
          </p:nvPr>
        </p:nvSpPr>
        <p:spPr>
          <a:xfrm>
            <a:off x="225623" y="6278855"/>
            <a:ext cx="457200" cy="441325"/>
          </a:xfrm>
        </p:spPr>
        <p:txBody>
          <a:bodyPr/>
          <a:lstStyle/>
          <a:p>
            <a:fld id="{2C6B1FF6-39B9-40F5-8B67-33C6354A3D4F}" type="slidenum">
              <a:rPr kumimoji="0" lang="en-US" smtClean="0">
                <a:solidFill>
                  <a:schemeClr val="bg1"/>
                </a:solidFill>
              </a:rPr>
              <a:pPr/>
              <a:t>14</a:t>
            </a:fld>
            <a:endParaRPr kumimoji="0"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/>
          <p:cNvSpPr txBox="1"/>
          <p:nvPr/>
        </p:nvSpPr>
        <p:spPr>
          <a:xfrm>
            <a:off x="131975" y="129792"/>
            <a:ext cx="8848204" cy="400110"/>
          </a:xfrm>
          <a:prstGeom prst="rect">
            <a:avLst/>
          </a:prstGeom>
          <a:effectLst>
            <a:softEdge rad="31750"/>
          </a:effectLst>
        </p:spPr>
        <p:style>
          <a:lnRef idx="2">
            <a:schemeClr val="accent3">
              <a:shade val="50000"/>
            </a:schemeClr>
          </a:lnRef>
          <a:fillRef idx="1001">
            <a:schemeClr val="lt2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000" dirty="0" smtClean="0"/>
              <a:t>Крымский федеральный университет имени В.И. Вернадского</a:t>
            </a:r>
            <a:endParaRPr lang="ru-RU" sz="2000" dirty="0"/>
          </a:p>
        </p:txBody>
      </p:sp>
      <p:grpSp>
        <p:nvGrpSpPr>
          <p:cNvPr id="2" name="Группа 5"/>
          <p:cNvGrpSpPr/>
          <p:nvPr/>
        </p:nvGrpSpPr>
        <p:grpSpPr>
          <a:xfrm>
            <a:off x="-11225" y="0"/>
            <a:ext cx="9155225" cy="6858000"/>
            <a:chOff x="-11225" y="0"/>
            <a:chExt cx="9155225" cy="6858000"/>
          </a:xfrm>
        </p:grpSpPr>
        <p:grpSp>
          <p:nvGrpSpPr>
            <p:cNvPr id="3" name="Группа 28"/>
            <p:cNvGrpSpPr/>
            <p:nvPr/>
          </p:nvGrpSpPr>
          <p:grpSpPr>
            <a:xfrm>
              <a:off x="-11225" y="0"/>
              <a:ext cx="9155225" cy="6858000"/>
              <a:chOff x="-11225" y="0"/>
              <a:chExt cx="9155225" cy="6858000"/>
            </a:xfrm>
          </p:grpSpPr>
          <p:cxnSp>
            <p:nvCxnSpPr>
              <p:cNvPr id="9" name="Прямая соединительная линия 8"/>
              <p:cNvCxnSpPr/>
              <p:nvPr/>
            </p:nvCxnSpPr>
            <p:spPr>
              <a:xfrm>
                <a:off x="755576" y="0"/>
                <a:ext cx="0" cy="6858000"/>
              </a:xfrm>
              <a:prstGeom prst="line">
                <a:avLst/>
              </a:prstGeom>
              <a:ln w="31750">
                <a:solidFill>
                  <a:srgbClr val="0070C0">
                    <a:alpha val="74000"/>
                  </a:srgbClr>
                </a:solidFill>
              </a:ln>
              <a:effectLst>
                <a:outerShdw blurRad="63500" sx="1000" sy="1000" algn="ctr" rotWithShape="0">
                  <a:srgbClr val="000000"/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" name="Прямая соединительная линия 9"/>
              <p:cNvCxnSpPr/>
              <p:nvPr/>
            </p:nvCxnSpPr>
            <p:spPr>
              <a:xfrm flipV="1">
                <a:off x="0" y="6239876"/>
                <a:ext cx="9144000" cy="2124"/>
              </a:xfrm>
              <a:prstGeom prst="line">
                <a:avLst/>
              </a:prstGeom>
              <a:ln w="15875">
                <a:solidFill>
                  <a:srgbClr val="0070C0"/>
                </a:solidFill>
              </a:ln>
            </p:spPr>
            <p:style>
              <a:lnRef idx="1">
                <a:schemeClr val="accent2"/>
              </a:lnRef>
              <a:fillRef idx="0">
                <a:schemeClr val="accent2"/>
              </a:fillRef>
              <a:effectRef idx="0">
                <a:schemeClr val="accent2"/>
              </a:effectRef>
              <a:fontRef idx="minor">
                <a:schemeClr val="tx1"/>
              </a:fontRef>
            </p:style>
          </p:cxnSp>
          <p:cxnSp>
            <p:nvCxnSpPr>
              <p:cNvPr id="11" name="Прямая соединительная линия 10"/>
              <p:cNvCxnSpPr/>
              <p:nvPr/>
            </p:nvCxnSpPr>
            <p:spPr>
              <a:xfrm>
                <a:off x="-11225" y="739525"/>
                <a:ext cx="9144000" cy="1588"/>
              </a:xfrm>
              <a:prstGeom prst="line">
                <a:avLst/>
              </a:prstGeom>
              <a:ln w="15875">
                <a:solidFill>
                  <a:srgbClr val="0070C0"/>
                </a:solidFill>
              </a:ln>
            </p:spPr>
            <p:style>
              <a:lnRef idx="1">
                <a:schemeClr val="accent2"/>
              </a:lnRef>
              <a:fillRef idx="0">
                <a:schemeClr val="accent2"/>
              </a:fillRef>
              <a:effectRef idx="0">
                <a:schemeClr val="accent2"/>
              </a:effectRef>
              <a:fontRef idx="minor">
                <a:schemeClr val="tx1"/>
              </a:fontRef>
            </p:style>
          </p:cxnSp>
          <p:cxnSp>
            <p:nvCxnSpPr>
              <p:cNvPr id="12" name="Прямая соединительная линия 11"/>
              <p:cNvCxnSpPr/>
              <p:nvPr/>
            </p:nvCxnSpPr>
            <p:spPr>
              <a:xfrm>
                <a:off x="0" y="644875"/>
                <a:ext cx="9144000" cy="1588"/>
              </a:xfrm>
              <a:prstGeom prst="line">
                <a:avLst/>
              </a:prstGeom>
              <a:ln w="15875">
                <a:solidFill>
                  <a:schemeClr val="tx2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accent2"/>
              </a:lnRef>
              <a:fillRef idx="0">
                <a:schemeClr val="accent2"/>
              </a:fillRef>
              <a:effectRef idx="0">
                <a:schemeClr val="accent2"/>
              </a:effectRef>
              <a:fontRef idx="minor">
                <a:schemeClr val="tx1"/>
              </a:fontRef>
            </p:style>
          </p:cxnSp>
          <p:cxnSp>
            <p:nvCxnSpPr>
              <p:cNvPr id="14" name="Прямая соединительная линия 13"/>
              <p:cNvCxnSpPr/>
              <p:nvPr/>
            </p:nvCxnSpPr>
            <p:spPr>
              <a:xfrm flipV="1">
                <a:off x="-11225" y="6344151"/>
                <a:ext cx="9144000" cy="2124"/>
              </a:xfrm>
              <a:prstGeom prst="line">
                <a:avLst/>
              </a:prstGeom>
              <a:ln w="15875">
                <a:solidFill>
                  <a:schemeClr val="tx2">
                    <a:lumMod val="75000"/>
                  </a:schemeClr>
                </a:solidFill>
              </a:ln>
            </p:spPr>
            <p:style>
              <a:lnRef idx="1">
                <a:schemeClr val="accent2"/>
              </a:lnRef>
              <a:fillRef idx="0">
                <a:schemeClr val="accent2"/>
              </a:fillRef>
              <a:effectRef idx="0">
                <a:schemeClr val="accent2"/>
              </a:effectRef>
              <a:fontRef idx="minor">
                <a:schemeClr val="tx1"/>
              </a:fontRef>
            </p:style>
          </p:cxnSp>
          <p:pic>
            <p:nvPicPr>
              <p:cNvPr id="13" name="Picture 2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>
                <a:off x="160254" y="461917"/>
                <a:ext cx="1168921" cy="657518"/>
              </a:xfrm>
              <a:prstGeom prst="rect">
                <a:avLst/>
              </a:prstGeom>
              <a:ln>
                <a:noFill/>
              </a:ln>
              <a:effectLst>
                <a:softEdge rad="112500"/>
              </a:effectLst>
            </p:spPr>
          </p:pic>
        </p:grpSp>
        <p:sp>
          <p:nvSpPr>
            <p:cNvPr id="8" name="TextBox 7"/>
            <p:cNvSpPr txBox="1"/>
            <p:nvPr/>
          </p:nvSpPr>
          <p:spPr>
            <a:xfrm>
              <a:off x="778357" y="6397327"/>
              <a:ext cx="766170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200" i="1" dirty="0" smtClean="0">
                  <a:solidFill>
                    <a:schemeClr val="bg1"/>
                  </a:solidFill>
                </a:rPr>
                <a:t>Департамент научно-исследовательской деятельности</a:t>
              </a:r>
              <a:endParaRPr lang="ru-RU" sz="1200" i="1" dirty="0">
                <a:solidFill>
                  <a:schemeClr val="bg1"/>
                </a:solidFill>
              </a:endParaRPr>
            </a:p>
          </p:txBody>
        </p:sp>
      </p:grpSp>
      <p:graphicFrame>
        <p:nvGraphicFramePr>
          <p:cNvPr id="17" name="Содержимое 16"/>
          <p:cNvGraphicFramePr>
            <a:graphicFrameLocks noGrp="1"/>
          </p:cNvGraphicFramePr>
          <p:nvPr>
            <p:ph sz="quarter" idx="1"/>
          </p:nvPr>
        </p:nvGraphicFramePr>
        <p:xfrm>
          <a:off x="480767" y="1417672"/>
          <a:ext cx="8663233" cy="4572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9" name="TextBox 18"/>
          <p:cNvSpPr txBox="1"/>
          <p:nvPr/>
        </p:nvSpPr>
        <p:spPr>
          <a:xfrm>
            <a:off x="1342768" y="735290"/>
            <a:ext cx="742229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i="1" dirty="0" smtClean="0"/>
              <a:t>Объем НИОКР в структурных подразделениях, тыс. руб. на 1 НПР</a:t>
            </a:r>
            <a:endParaRPr lang="ru-RU" sz="1400" b="1" i="1" dirty="0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214991" y="6320978"/>
            <a:ext cx="457200" cy="441325"/>
          </a:xfrm>
        </p:spPr>
        <p:txBody>
          <a:bodyPr/>
          <a:lstStyle/>
          <a:p>
            <a:fld id="{2C6B1FF6-39B9-40F5-8B67-33C6354A3D4F}" type="slidenum">
              <a:rPr kumimoji="0" lang="en-US" smtClean="0">
                <a:solidFill>
                  <a:schemeClr val="bg1"/>
                </a:solidFill>
              </a:rPr>
              <a:pPr/>
              <a:t>15</a:t>
            </a:fld>
            <a:endParaRPr kumimoji="0"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ctr">
              <a:buNone/>
            </a:pPr>
            <a:endParaRPr lang="ru-RU" dirty="0" smtClean="0"/>
          </a:p>
          <a:p>
            <a:pPr algn="ctr">
              <a:buNone/>
            </a:pPr>
            <a:endParaRPr lang="ru-RU" dirty="0" smtClean="0"/>
          </a:p>
          <a:p>
            <a:pPr algn="ctr">
              <a:buNone/>
            </a:pPr>
            <a:endParaRPr lang="ru-RU" dirty="0" smtClean="0"/>
          </a:p>
          <a:p>
            <a:pPr algn="ctr">
              <a:buNone/>
            </a:pPr>
            <a:r>
              <a:rPr lang="ru-RU" dirty="0" smtClean="0"/>
              <a:t>СПАСИБО ЗА ВНИМАНИЕ!</a:t>
            </a: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131975" y="129792"/>
            <a:ext cx="8848204" cy="400110"/>
          </a:xfrm>
          <a:prstGeom prst="rect">
            <a:avLst/>
          </a:prstGeom>
          <a:effectLst>
            <a:softEdge rad="31750"/>
          </a:effectLst>
        </p:spPr>
        <p:style>
          <a:lnRef idx="2">
            <a:schemeClr val="accent3">
              <a:shade val="50000"/>
            </a:schemeClr>
          </a:lnRef>
          <a:fillRef idx="1001">
            <a:schemeClr val="lt2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000" dirty="0" smtClean="0"/>
              <a:t>Крымский федеральный университет имени В.И. Вернадского</a:t>
            </a:r>
            <a:endParaRPr lang="ru-RU" sz="2000" dirty="0"/>
          </a:p>
        </p:txBody>
      </p:sp>
      <p:grpSp>
        <p:nvGrpSpPr>
          <p:cNvPr id="2" name="Группа 5"/>
          <p:cNvGrpSpPr/>
          <p:nvPr/>
        </p:nvGrpSpPr>
        <p:grpSpPr>
          <a:xfrm>
            <a:off x="-11225" y="0"/>
            <a:ext cx="9155225" cy="6858000"/>
            <a:chOff x="-11225" y="0"/>
            <a:chExt cx="9155225" cy="6858000"/>
          </a:xfrm>
        </p:grpSpPr>
        <p:grpSp>
          <p:nvGrpSpPr>
            <p:cNvPr id="5" name="Группа 28"/>
            <p:cNvGrpSpPr/>
            <p:nvPr/>
          </p:nvGrpSpPr>
          <p:grpSpPr>
            <a:xfrm>
              <a:off x="-11225" y="0"/>
              <a:ext cx="9155225" cy="6858000"/>
              <a:chOff x="-11225" y="0"/>
              <a:chExt cx="9155225" cy="6858000"/>
            </a:xfrm>
          </p:grpSpPr>
          <p:cxnSp>
            <p:nvCxnSpPr>
              <p:cNvPr id="8" name="Прямая соединительная линия 7"/>
              <p:cNvCxnSpPr/>
              <p:nvPr/>
            </p:nvCxnSpPr>
            <p:spPr>
              <a:xfrm>
                <a:off x="755576" y="0"/>
                <a:ext cx="0" cy="6858000"/>
              </a:xfrm>
              <a:prstGeom prst="line">
                <a:avLst/>
              </a:prstGeom>
              <a:ln w="31750">
                <a:solidFill>
                  <a:srgbClr val="0070C0">
                    <a:alpha val="74000"/>
                  </a:srgbClr>
                </a:solidFill>
              </a:ln>
              <a:effectLst>
                <a:outerShdw blurRad="63500" sx="1000" sy="1000" algn="ctr" rotWithShape="0">
                  <a:srgbClr val="000000"/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" name="Прямая соединительная линия 8"/>
              <p:cNvCxnSpPr/>
              <p:nvPr/>
            </p:nvCxnSpPr>
            <p:spPr>
              <a:xfrm flipV="1">
                <a:off x="0" y="6239876"/>
                <a:ext cx="9144000" cy="2124"/>
              </a:xfrm>
              <a:prstGeom prst="line">
                <a:avLst/>
              </a:prstGeom>
              <a:ln w="15875">
                <a:solidFill>
                  <a:srgbClr val="0070C0"/>
                </a:solidFill>
              </a:ln>
            </p:spPr>
            <p:style>
              <a:lnRef idx="1">
                <a:schemeClr val="accent2"/>
              </a:lnRef>
              <a:fillRef idx="0">
                <a:schemeClr val="accent2"/>
              </a:fillRef>
              <a:effectRef idx="0">
                <a:schemeClr val="accent2"/>
              </a:effectRef>
              <a:fontRef idx="minor">
                <a:schemeClr val="tx1"/>
              </a:fontRef>
            </p:style>
          </p:cxnSp>
          <p:cxnSp>
            <p:nvCxnSpPr>
              <p:cNvPr id="10" name="Прямая соединительная линия 9"/>
              <p:cNvCxnSpPr/>
              <p:nvPr/>
            </p:nvCxnSpPr>
            <p:spPr>
              <a:xfrm>
                <a:off x="-11225" y="588693"/>
                <a:ext cx="9144000" cy="1588"/>
              </a:xfrm>
              <a:prstGeom prst="line">
                <a:avLst/>
              </a:prstGeom>
              <a:ln w="15875">
                <a:solidFill>
                  <a:srgbClr val="0070C0"/>
                </a:solidFill>
              </a:ln>
            </p:spPr>
            <p:style>
              <a:lnRef idx="1">
                <a:schemeClr val="accent2"/>
              </a:lnRef>
              <a:fillRef idx="0">
                <a:schemeClr val="accent2"/>
              </a:fillRef>
              <a:effectRef idx="0">
                <a:schemeClr val="accent2"/>
              </a:effectRef>
              <a:fontRef idx="minor">
                <a:schemeClr val="tx1"/>
              </a:fontRef>
            </p:style>
          </p:cxnSp>
          <p:cxnSp>
            <p:nvCxnSpPr>
              <p:cNvPr id="11" name="Прямая соединительная линия 10"/>
              <p:cNvCxnSpPr/>
              <p:nvPr/>
            </p:nvCxnSpPr>
            <p:spPr>
              <a:xfrm>
                <a:off x="0" y="531751"/>
                <a:ext cx="9144000" cy="1588"/>
              </a:xfrm>
              <a:prstGeom prst="line">
                <a:avLst/>
              </a:prstGeom>
              <a:ln w="15875">
                <a:solidFill>
                  <a:schemeClr val="tx2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accent2"/>
              </a:lnRef>
              <a:fillRef idx="0">
                <a:schemeClr val="accent2"/>
              </a:fillRef>
              <a:effectRef idx="0">
                <a:schemeClr val="accent2"/>
              </a:effectRef>
              <a:fontRef idx="minor">
                <a:schemeClr val="tx1"/>
              </a:fontRef>
            </p:style>
          </p:cxnSp>
          <p:cxnSp>
            <p:nvCxnSpPr>
              <p:cNvPr id="12" name="Прямая соединительная линия 11"/>
              <p:cNvCxnSpPr/>
              <p:nvPr/>
            </p:nvCxnSpPr>
            <p:spPr>
              <a:xfrm flipV="1">
                <a:off x="-11225" y="6344151"/>
                <a:ext cx="9144000" cy="2124"/>
              </a:xfrm>
              <a:prstGeom prst="line">
                <a:avLst/>
              </a:prstGeom>
              <a:ln w="15875">
                <a:solidFill>
                  <a:schemeClr val="tx2">
                    <a:lumMod val="75000"/>
                  </a:schemeClr>
                </a:solidFill>
              </a:ln>
            </p:spPr>
            <p:style>
              <a:lnRef idx="1">
                <a:schemeClr val="accent2"/>
              </a:lnRef>
              <a:fillRef idx="0">
                <a:schemeClr val="accent2"/>
              </a:fillRef>
              <a:effectRef idx="0">
                <a:schemeClr val="accent2"/>
              </a:effectRef>
              <a:fontRef idx="minor">
                <a:schemeClr val="tx1"/>
              </a:fontRef>
            </p:style>
          </p:cxnSp>
          <p:pic>
            <p:nvPicPr>
              <p:cNvPr id="13" name="Picture 2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>
                <a:off x="160254" y="461917"/>
                <a:ext cx="1168921" cy="657518"/>
              </a:xfrm>
              <a:prstGeom prst="rect">
                <a:avLst/>
              </a:prstGeom>
              <a:ln>
                <a:noFill/>
              </a:ln>
              <a:effectLst>
                <a:softEdge rad="112500"/>
              </a:effectLst>
            </p:spPr>
          </p:pic>
        </p:grpSp>
        <p:sp>
          <p:nvSpPr>
            <p:cNvPr id="7" name="TextBox 6"/>
            <p:cNvSpPr txBox="1"/>
            <p:nvPr/>
          </p:nvSpPr>
          <p:spPr>
            <a:xfrm>
              <a:off x="778357" y="6397327"/>
              <a:ext cx="766170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200" i="1" dirty="0" smtClean="0"/>
                <a:t>Департамент научно-исследовательской деятельности</a:t>
              </a:r>
              <a:endParaRPr lang="ru-RU" sz="1200" i="1" dirty="0"/>
            </a:p>
          </p:txBody>
        </p:sp>
      </p:grpSp>
      <p:sp>
        <p:nvSpPr>
          <p:cNvPr id="14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204358" y="6331611"/>
            <a:ext cx="457200" cy="441325"/>
          </a:xfrm>
        </p:spPr>
        <p:txBody>
          <a:bodyPr/>
          <a:lstStyle/>
          <a:p>
            <a:fld id="{2C6B1FF6-39B9-40F5-8B67-33C6354A3D4F}" type="slidenum">
              <a:rPr kumimoji="0" lang="en-US" smtClean="0">
                <a:solidFill>
                  <a:schemeClr val="bg1"/>
                </a:solidFill>
              </a:rPr>
              <a:pPr/>
              <a:t>16</a:t>
            </a:fld>
            <a:endParaRPr kumimoji="0"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/>
          <p:cNvSpPr txBox="1"/>
          <p:nvPr/>
        </p:nvSpPr>
        <p:spPr>
          <a:xfrm>
            <a:off x="131975" y="129792"/>
            <a:ext cx="8848204" cy="400110"/>
          </a:xfrm>
          <a:prstGeom prst="rect">
            <a:avLst/>
          </a:prstGeom>
          <a:effectLst>
            <a:softEdge rad="31750"/>
          </a:effectLst>
        </p:spPr>
        <p:style>
          <a:lnRef idx="2">
            <a:schemeClr val="accent3">
              <a:shade val="50000"/>
            </a:schemeClr>
          </a:lnRef>
          <a:fillRef idx="1001">
            <a:schemeClr val="lt2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000" dirty="0" smtClean="0"/>
              <a:t>Крымский федеральный университет имени В.И. Вернадского</a:t>
            </a:r>
            <a:endParaRPr lang="ru-RU" sz="2000" dirty="0"/>
          </a:p>
        </p:txBody>
      </p:sp>
      <p:grpSp>
        <p:nvGrpSpPr>
          <p:cNvPr id="2" name="Группа 5"/>
          <p:cNvGrpSpPr/>
          <p:nvPr/>
        </p:nvGrpSpPr>
        <p:grpSpPr>
          <a:xfrm>
            <a:off x="-11225" y="0"/>
            <a:ext cx="9155225" cy="6858000"/>
            <a:chOff x="-11225" y="0"/>
            <a:chExt cx="9155225" cy="6858000"/>
          </a:xfrm>
        </p:grpSpPr>
        <p:grpSp>
          <p:nvGrpSpPr>
            <p:cNvPr id="3" name="Группа 28"/>
            <p:cNvGrpSpPr/>
            <p:nvPr/>
          </p:nvGrpSpPr>
          <p:grpSpPr>
            <a:xfrm>
              <a:off x="-11225" y="0"/>
              <a:ext cx="9155225" cy="6858000"/>
              <a:chOff x="-11225" y="0"/>
              <a:chExt cx="9155225" cy="6858000"/>
            </a:xfrm>
          </p:grpSpPr>
          <p:cxnSp>
            <p:nvCxnSpPr>
              <p:cNvPr id="9" name="Прямая соединительная линия 8"/>
              <p:cNvCxnSpPr/>
              <p:nvPr/>
            </p:nvCxnSpPr>
            <p:spPr>
              <a:xfrm>
                <a:off x="755576" y="0"/>
                <a:ext cx="0" cy="6858000"/>
              </a:xfrm>
              <a:prstGeom prst="line">
                <a:avLst/>
              </a:prstGeom>
              <a:ln w="31750">
                <a:solidFill>
                  <a:srgbClr val="0070C0">
                    <a:alpha val="74000"/>
                  </a:srgbClr>
                </a:solidFill>
              </a:ln>
              <a:effectLst>
                <a:outerShdw blurRad="63500" sx="1000" sy="1000" algn="ctr" rotWithShape="0">
                  <a:srgbClr val="000000"/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" name="Прямая соединительная линия 9"/>
              <p:cNvCxnSpPr/>
              <p:nvPr/>
            </p:nvCxnSpPr>
            <p:spPr>
              <a:xfrm flipV="1">
                <a:off x="0" y="6239876"/>
                <a:ext cx="9144000" cy="2124"/>
              </a:xfrm>
              <a:prstGeom prst="line">
                <a:avLst/>
              </a:prstGeom>
              <a:ln w="15875">
                <a:solidFill>
                  <a:srgbClr val="0070C0"/>
                </a:solidFill>
              </a:ln>
            </p:spPr>
            <p:style>
              <a:lnRef idx="1">
                <a:schemeClr val="accent2"/>
              </a:lnRef>
              <a:fillRef idx="0">
                <a:schemeClr val="accent2"/>
              </a:fillRef>
              <a:effectRef idx="0">
                <a:schemeClr val="accent2"/>
              </a:effectRef>
              <a:fontRef idx="minor">
                <a:schemeClr val="tx1"/>
              </a:fontRef>
            </p:style>
          </p:cxnSp>
          <p:cxnSp>
            <p:nvCxnSpPr>
              <p:cNvPr id="11" name="Прямая соединительная линия 10"/>
              <p:cNvCxnSpPr/>
              <p:nvPr/>
            </p:nvCxnSpPr>
            <p:spPr>
              <a:xfrm>
                <a:off x="-11225" y="601296"/>
                <a:ext cx="9144000" cy="1588"/>
              </a:xfrm>
              <a:prstGeom prst="line">
                <a:avLst/>
              </a:prstGeom>
              <a:ln w="15875">
                <a:solidFill>
                  <a:srgbClr val="0070C0"/>
                </a:solidFill>
              </a:ln>
            </p:spPr>
            <p:style>
              <a:lnRef idx="1">
                <a:schemeClr val="accent2"/>
              </a:lnRef>
              <a:fillRef idx="0">
                <a:schemeClr val="accent2"/>
              </a:fillRef>
              <a:effectRef idx="0">
                <a:schemeClr val="accent2"/>
              </a:effectRef>
              <a:fontRef idx="minor">
                <a:schemeClr val="tx1"/>
              </a:fontRef>
            </p:style>
          </p:cxnSp>
          <p:cxnSp>
            <p:nvCxnSpPr>
              <p:cNvPr id="12" name="Прямая соединительная линия 11"/>
              <p:cNvCxnSpPr/>
              <p:nvPr/>
            </p:nvCxnSpPr>
            <p:spPr>
              <a:xfrm>
                <a:off x="0" y="549178"/>
                <a:ext cx="9144000" cy="1588"/>
              </a:xfrm>
              <a:prstGeom prst="line">
                <a:avLst/>
              </a:prstGeom>
              <a:ln w="15875">
                <a:solidFill>
                  <a:schemeClr val="tx2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accent2"/>
              </a:lnRef>
              <a:fillRef idx="0">
                <a:schemeClr val="accent2"/>
              </a:fillRef>
              <a:effectRef idx="0">
                <a:schemeClr val="accent2"/>
              </a:effectRef>
              <a:fontRef idx="minor">
                <a:schemeClr val="tx1"/>
              </a:fontRef>
            </p:style>
          </p:cxnSp>
          <p:cxnSp>
            <p:nvCxnSpPr>
              <p:cNvPr id="14" name="Прямая соединительная линия 13"/>
              <p:cNvCxnSpPr/>
              <p:nvPr/>
            </p:nvCxnSpPr>
            <p:spPr>
              <a:xfrm flipV="1">
                <a:off x="-11225" y="6344151"/>
                <a:ext cx="9144000" cy="2124"/>
              </a:xfrm>
              <a:prstGeom prst="line">
                <a:avLst/>
              </a:prstGeom>
              <a:ln w="15875">
                <a:solidFill>
                  <a:schemeClr val="tx2">
                    <a:lumMod val="75000"/>
                  </a:schemeClr>
                </a:solidFill>
              </a:ln>
            </p:spPr>
            <p:style>
              <a:lnRef idx="1">
                <a:schemeClr val="accent2"/>
              </a:lnRef>
              <a:fillRef idx="0">
                <a:schemeClr val="accent2"/>
              </a:fillRef>
              <a:effectRef idx="0">
                <a:schemeClr val="accent2"/>
              </a:effectRef>
              <a:fontRef idx="minor">
                <a:schemeClr val="tx1"/>
              </a:fontRef>
            </p:style>
          </p:cxnSp>
          <p:pic>
            <p:nvPicPr>
              <p:cNvPr id="13" name="Picture 2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>
                <a:off x="160254" y="461917"/>
                <a:ext cx="1168921" cy="657518"/>
              </a:xfrm>
              <a:prstGeom prst="rect">
                <a:avLst/>
              </a:prstGeom>
              <a:ln>
                <a:noFill/>
              </a:ln>
              <a:effectLst>
                <a:softEdge rad="112500"/>
              </a:effectLst>
            </p:spPr>
          </p:pic>
        </p:grpSp>
        <p:sp>
          <p:nvSpPr>
            <p:cNvPr id="8" name="TextBox 7"/>
            <p:cNvSpPr txBox="1"/>
            <p:nvPr/>
          </p:nvSpPr>
          <p:spPr>
            <a:xfrm>
              <a:off x="778357" y="6397327"/>
              <a:ext cx="766170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200" i="1" dirty="0" smtClean="0">
                  <a:solidFill>
                    <a:schemeClr val="bg1"/>
                  </a:solidFill>
                </a:rPr>
                <a:t>Департамент научно-исследовательской деятельности</a:t>
              </a:r>
              <a:endParaRPr lang="ru-RU" sz="1200" i="1" dirty="0">
                <a:solidFill>
                  <a:schemeClr val="bg1"/>
                </a:solidFill>
              </a:endParaRPr>
            </a:p>
          </p:txBody>
        </p:sp>
      </p:grpSp>
      <p:sp>
        <p:nvSpPr>
          <p:cNvPr id="18" name="TextBox 17"/>
          <p:cNvSpPr txBox="1"/>
          <p:nvPr/>
        </p:nvSpPr>
        <p:spPr>
          <a:xfrm>
            <a:off x="1552357" y="552884"/>
            <a:ext cx="61349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Структура КФУ</a:t>
            </a:r>
            <a:endParaRPr lang="ru-RU" dirty="0"/>
          </a:p>
        </p:txBody>
      </p:sp>
      <p:graphicFrame>
        <p:nvGraphicFramePr>
          <p:cNvPr id="19" name="Схема 18"/>
          <p:cNvGraphicFramePr/>
          <p:nvPr/>
        </p:nvGraphicFramePr>
        <p:xfrm>
          <a:off x="747823" y="1605519"/>
          <a:ext cx="8172893" cy="469959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0" name="Номер слайда 19"/>
          <p:cNvSpPr>
            <a:spLocks noGrp="1"/>
          </p:cNvSpPr>
          <p:nvPr>
            <p:ph type="sldNum" sz="quarter" idx="12"/>
          </p:nvPr>
        </p:nvSpPr>
        <p:spPr>
          <a:xfrm>
            <a:off x="172460" y="6268223"/>
            <a:ext cx="457200" cy="441325"/>
          </a:xfrm>
        </p:spPr>
        <p:txBody>
          <a:bodyPr/>
          <a:lstStyle/>
          <a:p>
            <a:fld id="{2C6B1FF6-39B9-40F5-8B67-33C6354A3D4F}" type="slidenum">
              <a:rPr kumimoji="0" lang="en-US" smtClean="0">
                <a:solidFill>
                  <a:schemeClr val="bg1"/>
                </a:solidFill>
              </a:rPr>
              <a:pPr/>
              <a:t>2</a:t>
            </a:fld>
            <a:endParaRPr kumimoji="0"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/>
          <p:cNvSpPr txBox="1"/>
          <p:nvPr/>
        </p:nvSpPr>
        <p:spPr>
          <a:xfrm>
            <a:off x="131975" y="129792"/>
            <a:ext cx="8848204" cy="400110"/>
          </a:xfrm>
          <a:prstGeom prst="rect">
            <a:avLst/>
          </a:prstGeom>
          <a:effectLst>
            <a:softEdge rad="31750"/>
          </a:effectLst>
        </p:spPr>
        <p:style>
          <a:lnRef idx="2">
            <a:schemeClr val="accent3">
              <a:shade val="50000"/>
            </a:schemeClr>
          </a:lnRef>
          <a:fillRef idx="1001">
            <a:schemeClr val="lt2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000" dirty="0" smtClean="0"/>
              <a:t>Крымский федеральный университет имени В.И. Вернадского</a:t>
            </a:r>
            <a:endParaRPr lang="ru-RU" sz="2000" dirty="0"/>
          </a:p>
        </p:txBody>
      </p:sp>
      <p:grpSp>
        <p:nvGrpSpPr>
          <p:cNvPr id="2" name="Группа 5"/>
          <p:cNvGrpSpPr/>
          <p:nvPr/>
        </p:nvGrpSpPr>
        <p:grpSpPr>
          <a:xfrm>
            <a:off x="-11225" y="0"/>
            <a:ext cx="9155225" cy="6858000"/>
            <a:chOff x="-11225" y="0"/>
            <a:chExt cx="9155225" cy="6858000"/>
          </a:xfrm>
        </p:grpSpPr>
        <p:grpSp>
          <p:nvGrpSpPr>
            <p:cNvPr id="3" name="Группа 28"/>
            <p:cNvGrpSpPr/>
            <p:nvPr/>
          </p:nvGrpSpPr>
          <p:grpSpPr>
            <a:xfrm>
              <a:off x="-11225" y="0"/>
              <a:ext cx="9155225" cy="6858000"/>
              <a:chOff x="-11225" y="0"/>
              <a:chExt cx="9155225" cy="6858000"/>
            </a:xfrm>
          </p:grpSpPr>
          <p:cxnSp>
            <p:nvCxnSpPr>
              <p:cNvPr id="9" name="Прямая соединительная линия 8"/>
              <p:cNvCxnSpPr/>
              <p:nvPr/>
            </p:nvCxnSpPr>
            <p:spPr>
              <a:xfrm>
                <a:off x="755576" y="0"/>
                <a:ext cx="0" cy="6858000"/>
              </a:xfrm>
              <a:prstGeom prst="line">
                <a:avLst/>
              </a:prstGeom>
              <a:ln w="31750">
                <a:solidFill>
                  <a:srgbClr val="0070C0">
                    <a:alpha val="74000"/>
                  </a:srgbClr>
                </a:solidFill>
              </a:ln>
              <a:effectLst>
                <a:outerShdw blurRad="63500" sx="1000" sy="1000" algn="ctr" rotWithShape="0">
                  <a:srgbClr val="000000"/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" name="Прямая соединительная линия 9"/>
              <p:cNvCxnSpPr/>
              <p:nvPr/>
            </p:nvCxnSpPr>
            <p:spPr>
              <a:xfrm flipV="1">
                <a:off x="0" y="6239876"/>
                <a:ext cx="9144000" cy="2124"/>
              </a:xfrm>
              <a:prstGeom prst="line">
                <a:avLst/>
              </a:prstGeom>
              <a:ln w="15875">
                <a:solidFill>
                  <a:srgbClr val="0070C0"/>
                </a:solidFill>
              </a:ln>
            </p:spPr>
            <p:style>
              <a:lnRef idx="1">
                <a:schemeClr val="accent2"/>
              </a:lnRef>
              <a:fillRef idx="0">
                <a:schemeClr val="accent2"/>
              </a:fillRef>
              <a:effectRef idx="0">
                <a:schemeClr val="accent2"/>
              </a:effectRef>
              <a:fontRef idx="minor">
                <a:schemeClr val="tx1"/>
              </a:fontRef>
            </p:style>
          </p:cxnSp>
          <p:cxnSp>
            <p:nvCxnSpPr>
              <p:cNvPr id="11" name="Прямая соединительная линия 10"/>
              <p:cNvCxnSpPr/>
              <p:nvPr/>
            </p:nvCxnSpPr>
            <p:spPr>
              <a:xfrm>
                <a:off x="-11225" y="569397"/>
                <a:ext cx="9144000" cy="1588"/>
              </a:xfrm>
              <a:prstGeom prst="line">
                <a:avLst/>
              </a:prstGeom>
              <a:ln w="15875">
                <a:solidFill>
                  <a:srgbClr val="0070C0"/>
                </a:solidFill>
              </a:ln>
            </p:spPr>
            <p:style>
              <a:lnRef idx="1">
                <a:schemeClr val="accent2"/>
              </a:lnRef>
              <a:fillRef idx="0">
                <a:schemeClr val="accent2"/>
              </a:fillRef>
              <a:effectRef idx="0">
                <a:schemeClr val="accent2"/>
              </a:effectRef>
              <a:fontRef idx="minor">
                <a:schemeClr val="tx1"/>
              </a:fontRef>
            </p:style>
          </p:cxnSp>
          <p:cxnSp>
            <p:nvCxnSpPr>
              <p:cNvPr id="12" name="Прямая соединительная линия 11"/>
              <p:cNvCxnSpPr/>
              <p:nvPr/>
            </p:nvCxnSpPr>
            <p:spPr>
              <a:xfrm>
                <a:off x="0" y="527912"/>
                <a:ext cx="9144000" cy="1588"/>
              </a:xfrm>
              <a:prstGeom prst="line">
                <a:avLst/>
              </a:prstGeom>
              <a:ln w="15875">
                <a:solidFill>
                  <a:schemeClr val="tx2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accent2"/>
              </a:lnRef>
              <a:fillRef idx="0">
                <a:schemeClr val="accent2"/>
              </a:fillRef>
              <a:effectRef idx="0">
                <a:schemeClr val="accent2"/>
              </a:effectRef>
              <a:fontRef idx="minor">
                <a:schemeClr val="tx1"/>
              </a:fontRef>
            </p:style>
          </p:cxnSp>
          <p:cxnSp>
            <p:nvCxnSpPr>
              <p:cNvPr id="14" name="Прямая соединительная линия 13"/>
              <p:cNvCxnSpPr/>
              <p:nvPr/>
            </p:nvCxnSpPr>
            <p:spPr>
              <a:xfrm flipV="1">
                <a:off x="-11225" y="6344151"/>
                <a:ext cx="9144000" cy="2124"/>
              </a:xfrm>
              <a:prstGeom prst="line">
                <a:avLst/>
              </a:prstGeom>
              <a:ln w="15875">
                <a:solidFill>
                  <a:schemeClr val="tx2">
                    <a:lumMod val="75000"/>
                  </a:schemeClr>
                </a:solidFill>
              </a:ln>
            </p:spPr>
            <p:style>
              <a:lnRef idx="1">
                <a:schemeClr val="accent2"/>
              </a:lnRef>
              <a:fillRef idx="0">
                <a:schemeClr val="accent2"/>
              </a:fillRef>
              <a:effectRef idx="0">
                <a:schemeClr val="accent2"/>
              </a:effectRef>
              <a:fontRef idx="minor">
                <a:schemeClr val="tx1"/>
              </a:fontRef>
            </p:style>
          </p:cxnSp>
          <p:pic>
            <p:nvPicPr>
              <p:cNvPr id="13" name="Picture 2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>
                <a:off x="160254" y="461917"/>
                <a:ext cx="1168921" cy="657518"/>
              </a:xfrm>
              <a:prstGeom prst="rect">
                <a:avLst/>
              </a:prstGeom>
              <a:ln>
                <a:noFill/>
              </a:ln>
              <a:effectLst>
                <a:softEdge rad="112500"/>
              </a:effectLst>
            </p:spPr>
          </p:pic>
        </p:grpSp>
        <p:sp>
          <p:nvSpPr>
            <p:cNvPr id="8" name="TextBox 7"/>
            <p:cNvSpPr txBox="1"/>
            <p:nvPr/>
          </p:nvSpPr>
          <p:spPr>
            <a:xfrm>
              <a:off x="778357" y="6397327"/>
              <a:ext cx="766170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200" i="1" dirty="0" smtClean="0">
                  <a:solidFill>
                    <a:schemeClr val="bg1"/>
                  </a:solidFill>
                </a:rPr>
                <a:t>Департамент научно-исследовательской деятельности</a:t>
              </a:r>
              <a:endParaRPr lang="ru-RU" sz="1200" i="1" dirty="0">
                <a:solidFill>
                  <a:schemeClr val="bg1"/>
                </a:solidFill>
              </a:endParaRPr>
            </a:p>
          </p:txBody>
        </p:sp>
      </p:grpSp>
      <p:sp>
        <p:nvSpPr>
          <p:cNvPr id="18" name="TextBox 17"/>
          <p:cNvSpPr txBox="1"/>
          <p:nvPr/>
        </p:nvSpPr>
        <p:spPr>
          <a:xfrm>
            <a:off x="1531088" y="616701"/>
            <a:ext cx="67197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/>
              <a:t>Основные направления научной деятельности  КФУ</a:t>
            </a:r>
            <a:endParaRPr lang="ru-RU" b="1" dirty="0"/>
          </a:p>
        </p:txBody>
      </p:sp>
      <p:sp>
        <p:nvSpPr>
          <p:cNvPr id="19" name="Содержимое 16"/>
          <p:cNvSpPr>
            <a:spLocks noGrp="1"/>
          </p:cNvSpPr>
          <p:nvPr>
            <p:ph sz="quarter" idx="1"/>
          </p:nvPr>
        </p:nvSpPr>
        <p:spPr>
          <a:xfrm>
            <a:off x="797442" y="1548323"/>
            <a:ext cx="8070111" cy="4572000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>
              <a:buClr>
                <a:schemeClr val="bg2">
                  <a:lumMod val="50000"/>
                </a:schemeClr>
              </a:buClr>
              <a:buFont typeface="Wingdings" pitchFamily="2" charset="2"/>
              <a:buChar char="Ø"/>
            </a:pPr>
            <a:r>
              <a:rPr lang="ru-RU" sz="2000" i="1" dirty="0" smtClean="0">
                <a:latin typeface="Arial" pitchFamily="34" charset="0"/>
                <a:cs typeface="Arial" pitchFamily="34" charset="0"/>
              </a:rPr>
              <a:t>Медицина и развитие санаторно-курортного комплекса, рекреации и туризма</a:t>
            </a:r>
          </a:p>
          <a:p>
            <a:pPr>
              <a:buClr>
                <a:schemeClr val="bg2">
                  <a:lumMod val="50000"/>
                </a:schemeClr>
              </a:buClr>
              <a:buFont typeface="Wingdings" pitchFamily="2" charset="2"/>
              <a:buChar char="Ø"/>
            </a:pPr>
            <a:r>
              <a:rPr lang="ru-RU" sz="2000" i="1" dirty="0" smtClean="0">
                <a:latin typeface="Arial" pitchFamily="34" charset="0"/>
                <a:cs typeface="Arial" pitchFamily="34" charset="0"/>
              </a:rPr>
              <a:t>Современные агропромышленные технологии, в том числе экологическое сельское хозяйство и технологии виноделия</a:t>
            </a:r>
          </a:p>
          <a:p>
            <a:pPr>
              <a:buClr>
                <a:schemeClr val="bg2">
                  <a:lumMod val="50000"/>
                </a:schemeClr>
              </a:buClr>
              <a:buFont typeface="Wingdings" pitchFamily="2" charset="2"/>
              <a:buChar char="Ø"/>
            </a:pPr>
            <a:r>
              <a:rPr lang="ru-RU" sz="2000" i="1" dirty="0" smtClean="0">
                <a:latin typeface="Arial" pitchFamily="34" charset="0"/>
                <a:cs typeface="Arial" pitchFamily="34" charset="0"/>
              </a:rPr>
              <a:t>Наукоемкие критические технологии и материалы для критических производств</a:t>
            </a:r>
          </a:p>
          <a:p>
            <a:pPr>
              <a:buClr>
                <a:schemeClr val="bg2">
                  <a:lumMod val="50000"/>
                </a:schemeClr>
              </a:buClr>
              <a:buFont typeface="Wingdings" pitchFamily="2" charset="2"/>
              <a:buChar char="Ø"/>
            </a:pPr>
            <a:r>
              <a:rPr lang="ru-RU" sz="2000" i="1" dirty="0" err="1" smtClean="0">
                <a:latin typeface="Arial" pitchFamily="34" charset="0"/>
                <a:cs typeface="Arial" pitchFamily="34" charset="0"/>
              </a:rPr>
              <a:t>Биопозитивные</a:t>
            </a:r>
            <a:r>
              <a:rPr lang="ru-RU" sz="2000" i="1" dirty="0" smtClean="0">
                <a:latin typeface="Arial" pitchFamily="34" charset="0"/>
                <a:cs typeface="Arial" pitchFamily="34" charset="0"/>
              </a:rPr>
              <a:t> технологии и безопасность строительных объектов</a:t>
            </a:r>
          </a:p>
          <a:p>
            <a:pPr>
              <a:buClr>
                <a:schemeClr val="bg2">
                  <a:lumMod val="50000"/>
                </a:schemeClr>
              </a:buClr>
              <a:buFont typeface="Wingdings" pitchFamily="2" charset="2"/>
              <a:buChar char="Ø"/>
            </a:pPr>
            <a:r>
              <a:rPr lang="ru-RU" sz="2000" i="1" dirty="0" smtClean="0">
                <a:latin typeface="Arial" pitchFamily="34" charset="0"/>
                <a:cs typeface="Arial" pitchFamily="34" charset="0"/>
              </a:rPr>
              <a:t>Устойчивое экологическое и экономическое развитие территории</a:t>
            </a:r>
          </a:p>
          <a:p>
            <a:pPr>
              <a:buClr>
                <a:schemeClr val="bg2">
                  <a:lumMod val="50000"/>
                </a:schemeClr>
              </a:buClr>
              <a:buFont typeface="Wingdings" pitchFamily="2" charset="2"/>
              <a:buChar char="Ø"/>
            </a:pPr>
            <a:r>
              <a:rPr lang="ru-RU" sz="2000" i="1" dirty="0" smtClean="0">
                <a:latin typeface="Arial" pitchFamily="34" charset="0"/>
                <a:cs typeface="Arial" pitchFamily="34" charset="0"/>
              </a:rPr>
              <a:t>Гуманитарные, этнокультурные и педагогические исследования</a:t>
            </a:r>
          </a:p>
          <a:p>
            <a:endParaRPr lang="ru-RU" sz="2000" i="1" dirty="0" smtClean="0"/>
          </a:p>
          <a:p>
            <a:endParaRPr lang="ru-RU" sz="2000" i="1" dirty="0"/>
          </a:p>
        </p:txBody>
      </p:sp>
      <p:sp>
        <p:nvSpPr>
          <p:cNvPr id="20" name="Номер слайда 19"/>
          <p:cNvSpPr>
            <a:spLocks noGrp="1"/>
          </p:cNvSpPr>
          <p:nvPr>
            <p:ph type="sldNum" sz="quarter" idx="12"/>
          </p:nvPr>
        </p:nvSpPr>
        <p:spPr>
          <a:xfrm>
            <a:off x="225623" y="6257591"/>
            <a:ext cx="457200" cy="441325"/>
          </a:xfrm>
        </p:spPr>
        <p:txBody>
          <a:bodyPr/>
          <a:lstStyle/>
          <a:p>
            <a:fld id="{2C6B1FF6-39B9-40F5-8B67-33C6354A3D4F}" type="slidenum">
              <a:rPr kumimoji="0" lang="en-US" smtClean="0">
                <a:solidFill>
                  <a:schemeClr val="bg1"/>
                </a:solidFill>
              </a:rPr>
              <a:pPr/>
              <a:t>3</a:t>
            </a:fld>
            <a:endParaRPr kumimoji="0"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/>
          <p:cNvSpPr txBox="1"/>
          <p:nvPr/>
        </p:nvSpPr>
        <p:spPr>
          <a:xfrm>
            <a:off x="131975" y="129792"/>
            <a:ext cx="8848204" cy="400110"/>
          </a:xfrm>
          <a:prstGeom prst="rect">
            <a:avLst/>
          </a:prstGeom>
          <a:effectLst>
            <a:softEdge rad="31750"/>
          </a:effectLst>
        </p:spPr>
        <p:style>
          <a:lnRef idx="2">
            <a:schemeClr val="accent3">
              <a:shade val="50000"/>
            </a:schemeClr>
          </a:lnRef>
          <a:fillRef idx="1001">
            <a:schemeClr val="lt2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000" dirty="0" smtClean="0"/>
              <a:t>Крымский федеральный университет имени В.И. Вернадского</a:t>
            </a:r>
            <a:endParaRPr lang="ru-RU" sz="2000" dirty="0"/>
          </a:p>
        </p:txBody>
      </p:sp>
      <p:grpSp>
        <p:nvGrpSpPr>
          <p:cNvPr id="2" name="Группа 5"/>
          <p:cNvGrpSpPr/>
          <p:nvPr/>
        </p:nvGrpSpPr>
        <p:grpSpPr>
          <a:xfrm>
            <a:off x="-11225" y="0"/>
            <a:ext cx="9155225" cy="6858000"/>
            <a:chOff x="-11225" y="0"/>
            <a:chExt cx="9155225" cy="6858000"/>
          </a:xfrm>
        </p:grpSpPr>
        <p:grpSp>
          <p:nvGrpSpPr>
            <p:cNvPr id="3" name="Группа 28"/>
            <p:cNvGrpSpPr/>
            <p:nvPr/>
          </p:nvGrpSpPr>
          <p:grpSpPr>
            <a:xfrm>
              <a:off x="-11225" y="0"/>
              <a:ext cx="9155225" cy="6858000"/>
              <a:chOff x="-11225" y="0"/>
              <a:chExt cx="9155225" cy="6858000"/>
            </a:xfrm>
          </p:grpSpPr>
          <p:cxnSp>
            <p:nvCxnSpPr>
              <p:cNvPr id="9" name="Прямая соединительная линия 8"/>
              <p:cNvCxnSpPr/>
              <p:nvPr/>
            </p:nvCxnSpPr>
            <p:spPr>
              <a:xfrm>
                <a:off x="755576" y="0"/>
                <a:ext cx="0" cy="6858000"/>
              </a:xfrm>
              <a:prstGeom prst="line">
                <a:avLst/>
              </a:prstGeom>
              <a:ln w="31750">
                <a:solidFill>
                  <a:srgbClr val="0070C0">
                    <a:alpha val="74000"/>
                  </a:srgbClr>
                </a:solidFill>
              </a:ln>
              <a:effectLst>
                <a:outerShdw blurRad="63500" sx="1000" sy="1000" algn="ctr" rotWithShape="0">
                  <a:srgbClr val="000000"/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" name="Прямая соединительная линия 9"/>
              <p:cNvCxnSpPr/>
              <p:nvPr/>
            </p:nvCxnSpPr>
            <p:spPr>
              <a:xfrm flipV="1">
                <a:off x="0" y="6239876"/>
                <a:ext cx="9144000" cy="2124"/>
              </a:xfrm>
              <a:prstGeom prst="line">
                <a:avLst/>
              </a:prstGeom>
              <a:ln w="15875">
                <a:solidFill>
                  <a:srgbClr val="0070C0"/>
                </a:solidFill>
              </a:ln>
            </p:spPr>
            <p:style>
              <a:lnRef idx="1">
                <a:schemeClr val="accent2"/>
              </a:lnRef>
              <a:fillRef idx="0">
                <a:schemeClr val="accent2"/>
              </a:fillRef>
              <a:effectRef idx="0">
                <a:schemeClr val="accent2"/>
              </a:effectRef>
              <a:fontRef idx="minor">
                <a:schemeClr val="tx1"/>
              </a:fontRef>
            </p:style>
          </p:cxnSp>
          <p:cxnSp>
            <p:nvCxnSpPr>
              <p:cNvPr id="11" name="Прямая соединительная линия 10"/>
              <p:cNvCxnSpPr/>
              <p:nvPr/>
            </p:nvCxnSpPr>
            <p:spPr>
              <a:xfrm>
                <a:off x="-11225" y="569397"/>
                <a:ext cx="9144000" cy="1588"/>
              </a:xfrm>
              <a:prstGeom prst="line">
                <a:avLst/>
              </a:prstGeom>
              <a:ln w="15875">
                <a:solidFill>
                  <a:srgbClr val="0070C0"/>
                </a:solidFill>
              </a:ln>
            </p:spPr>
            <p:style>
              <a:lnRef idx="1">
                <a:schemeClr val="accent2"/>
              </a:lnRef>
              <a:fillRef idx="0">
                <a:schemeClr val="accent2"/>
              </a:fillRef>
              <a:effectRef idx="0">
                <a:schemeClr val="accent2"/>
              </a:effectRef>
              <a:fontRef idx="minor">
                <a:schemeClr val="tx1"/>
              </a:fontRef>
            </p:style>
          </p:cxnSp>
          <p:cxnSp>
            <p:nvCxnSpPr>
              <p:cNvPr id="12" name="Прямая соединительная линия 11"/>
              <p:cNvCxnSpPr/>
              <p:nvPr/>
            </p:nvCxnSpPr>
            <p:spPr>
              <a:xfrm>
                <a:off x="0" y="527912"/>
                <a:ext cx="9144000" cy="1588"/>
              </a:xfrm>
              <a:prstGeom prst="line">
                <a:avLst/>
              </a:prstGeom>
              <a:ln w="15875">
                <a:solidFill>
                  <a:schemeClr val="tx2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accent2"/>
              </a:lnRef>
              <a:fillRef idx="0">
                <a:schemeClr val="accent2"/>
              </a:fillRef>
              <a:effectRef idx="0">
                <a:schemeClr val="accent2"/>
              </a:effectRef>
              <a:fontRef idx="minor">
                <a:schemeClr val="tx1"/>
              </a:fontRef>
            </p:style>
          </p:cxnSp>
          <p:cxnSp>
            <p:nvCxnSpPr>
              <p:cNvPr id="14" name="Прямая соединительная линия 13"/>
              <p:cNvCxnSpPr/>
              <p:nvPr/>
            </p:nvCxnSpPr>
            <p:spPr>
              <a:xfrm flipV="1">
                <a:off x="-11225" y="6344151"/>
                <a:ext cx="9144000" cy="2124"/>
              </a:xfrm>
              <a:prstGeom prst="line">
                <a:avLst/>
              </a:prstGeom>
              <a:ln w="15875">
                <a:solidFill>
                  <a:schemeClr val="tx2">
                    <a:lumMod val="75000"/>
                  </a:schemeClr>
                </a:solidFill>
              </a:ln>
            </p:spPr>
            <p:style>
              <a:lnRef idx="1">
                <a:schemeClr val="accent2"/>
              </a:lnRef>
              <a:fillRef idx="0">
                <a:schemeClr val="accent2"/>
              </a:fillRef>
              <a:effectRef idx="0">
                <a:schemeClr val="accent2"/>
              </a:effectRef>
              <a:fontRef idx="minor">
                <a:schemeClr val="tx1"/>
              </a:fontRef>
            </p:style>
          </p:cxnSp>
          <p:pic>
            <p:nvPicPr>
              <p:cNvPr id="13" name="Picture 2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>
                <a:off x="160254" y="461917"/>
                <a:ext cx="1168921" cy="657518"/>
              </a:xfrm>
              <a:prstGeom prst="rect">
                <a:avLst/>
              </a:prstGeom>
              <a:ln>
                <a:noFill/>
              </a:ln>
              <a:effectLst>
                <a:softEdge rad="112500"/>
              </a:effectLst>
            </p:spPr>
          </p:pic>
        </p:grpSp>
        <p:sp>
          <p:nvSpPr>
            <p:cNvPr id="8" name="TextBox 7"/>
            <p:cNvSpPr txBox="1"/>
            <p:nvPr/>
          </p:nvSpPr>
          <p:spPr>
            <a:xfrm>
              <a:off x="778357" y="6397327"/>
              <a:ext cx="766170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200" i="1" dirty="0" smtClean="0">
                  <a:solidFill>
                    <a:schemeClr val="bg1"/>
                  </a:solidFill>
                </a:rPr>
                <a:t>Департамент научно-исследовательской деятельности</a:t>
              </a:r>
              <a:endParaRPr lang="ru-RU" sz="1200" i="1" dirty="0">
                <a:solidFill>
                  <a:schemeClr val="bg1"/>
                </a:solidFill>
              </a:endParaRPr>
            </a:p>
          </p:txBody>
        </p:sp>
      </p:grpSp>
      <p:sp>
        <p:nvSpPr>
          <p:cNvPr id="18" name="TextBox 17"/>
          <p:cNvSpPr txBox="1"/>
          <p:nvPr/>
        </p:nvSpPr>
        <p:spPr>
          <a:xfrm>
            <a:off x="1148316" y="595435"/>
            <a:ext cx="75172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/>
              <a:t>Проведение научно-исследовательских работ: </a:t>
            </a:r>
            <a:r>
              <a:rPr lang="ru-RU" b="1" dirty="0" err="1" smtClean="0"/>
              <a:t>госзадание</a:t>
            </a:r>
            <a:endParaRPr lang="ru-RU" b="1" dirty="0"/>
          </a:p>
        </p:txBody>
      </p:sp>
      <p:graphicFrame>
        <p:nvGraphicFramePr>
          <p:cNvPr id="20" name="Содержимое 19"/>
          <p:cNvGraphicFramePr>
            <a:graphicFrameLocks noGrp="1"/>
          </p:cNvGraphicFramePr>
          <p:nvPr>
            <p:ph sz="quarter" idx="1"/>
          </p:nvPr>
        </p:nvGraphicFramePr>
        <p:xfrm>
          <a:off x="818706" y="1410217"/>
          <a:ext cx="8093481" cy="4777842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380614"/>
                <a:gridCol w="1222745"/>
                <a:gridCol w="2490122"/>
              </a:tblGrid>
              <a:tr h="451926"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solidFill>
                            <a:schemeClr val="tx1"/>
                          </a:solidFill>
                        </a:rPr>
                        <a:t>Структурное подразделение</a:t>
                      </a:r>
                      <a:endParaRPr lang="ru-RU" sz="12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chemeClr val="accent3"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solidFill>
                            <a:schemeClr val="tx1"/>
                          </a:solidFill>
                        </a:rPr>
                        <a:t>Количество НИР</a:t>
                      </a:r>
                      <a:endParaRPr lang="ru-RU" sz="12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chemeClr val="accent3"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solidFill>
                            <a:schemeClr val="tx1"/>
                          </a:solidFill>
                        </a:rPr>
                        <a:t>Объем</a:t>
                      </a:r>
                      <a:r>
                        <a:rPr lang="ru-RU" sz="1200" baseline="0" dirty="0" smtClean="0">
                          <a:solidFill>
                            <a:schemeClr val="tx1"/>
                          </a:solidFill>
                        </a:rPr>
                        <a:t> финансирования, тыс. </a:t>
                      </a:r>
                      <a:r>
                        <a:rPr lang="ru-RU" sz="1200" baseline="0" dirty="0" err="1" smtClean="0">
                          <a:solidFill>
                            <a:schemeClr val="tx1"/>
                          </a:solidFill>
                        </a:rPr>
                        <a:t>руб</a:t>
                      </a:r>
                      <a:endParaRPr lang="ru-RU" sz="12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chemeClr val="accent3">
                        <a:alpha val="0"/>
                      </a:schemeClr>
                    </a:solidFill>
                  </a:tcPr>
                </a:tc>
              </a:tr>
              <a:tr h="351222"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Таврическая </a:t>
                      </a:r>
                      <a:r>
                        <a:rPr lang="ru-RU" sz="1200" baseline="0" dirty="0" smtClean="0"/>
                        <a:t> академия</a:t>
                      </a:r>
                      <a:endParaRPr lang="ru-RU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5</a:t>
                      </a:r>
                      <a:endParaRPr lang="ru-RU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25 790, 5</a:t>
                      </a:r>
                      <a:endParaRPr lang="ru-RU" sz="1200" dirty="0"/>
                    </a:p>
                  </a:txBody>
                  <a:tcPr anchor="ctr"/>
                </a:tc>
              </a:tr>
              <a:tr h="351222"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Академия биоресурсов и природопользования</a:t>
                      </a:r>
                      <a:endParaRPr lang="ru-RU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2</a:t>
                      </a:r>
                      <a:endParaRPr lang="ru-RU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 dirty="0" smtClean="0"/>
                        <a:t>9 917,4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 anchor="ctr"/>
                </a:tc>
              </a:tr>
              <a:tr h="351222"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НИЦ Истории и археологии</a:t>
                      </a:r>
                      <a:endParaRPr lang="ru-RU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1</a:t>
                      </a:r>
                      <a:endParaRPr lang="ru-RU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13 011,9</a:t>
                      </a:r>
                      <a:endParaRPr lang="ru-RU" sz="1200" dirty="0"/>
                    </a:p>
                  </a:txBody>
                  <a:tcPr anchor="ctr"/>
                </a:tc>
              </a:tr>
              <a:tr h="351222"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Медицинская академия</a:t>
                      </a:r>
                      <a:endParaRPr lang="ru-RU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1</a:t>
                      </a:r>
                      <a:endParaRPr lang="ru-RU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4 241,6</a:t>
                      </a:r>
                      <a:endParaRPr lang="ru-RU" sz="1200" dirty="0"/>
                    </a:p>
                  </a:txBody>
                  <a:tcPr anchor="ctr"/>
                </a:tc>
              </a:tr>
              <a:tr h="351222"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Физико-технический институт</a:t>
                      </a:r>
                      <a:endParaRPr lang="ru-RU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1</a:t>
                      </a:r>
                      <a:endParaRPr lang="ru-RU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9 750</a:t>
                      </a:r>
                      <a:endParaRPr lang="ru-RU" sz="1200" dirty="0"/>
                    </a:p>
                  </a:txBody>
                  <a:tcPr anchor="ctr"/>
                </a:tc>
              </a:tr>
              <a:tr h="451926"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НОЦ  </a:t>
                      </a:r>
                      <a:r>
                        <a:rPr lang="ru-RU" sz="1200" dirty="0" err="1" smtClean="0"/>
                        <a:t>Ноосферологии</a:t>
                      </a:r>
                      <a:r>
                        <a:rPr lang="ru-RU" sz="1200" dirty="0" smtClean="0"/>
                        <a:t> и устойчивого </a:t>
                      </a:r>
                      <a:r>
                        <a:rPr lang="ru-RU" sz="1200" dirty="0" err="1" smtClean="0"/>
                        <a:t>ноосферного</a:t>
                      </a:r>
                      <a:r>
                        <a:rPr lang="ru-RU" sz="1200" dirty="0" smtClean="0"/>
                        <a:t> развития</a:t>
                      </a:r>
                      <a:endParaRPr lang="ru-RU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1</a:t>
                      </a:r>
                      <a:endParaRPr lang="ru-RU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9 594,2</a:t>
                      </a:r>
                      <a:endParaRPr lang="ru-RU" sz="1200" dirty="0"/>
                    </a:p>
                  </a:txBody>
                  <a:tcPr anchor="ctr"/>
                </a:tc>
              </a:tr>
              <a:tr h="351222"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err="1" smtClean="0"/>
                        <a:t>Алуштинский</a:t>
                      </a:r>
                      <a:r>
                        <a:rPr lang="ru-RU" sz="1200" dirty="0" smtClean="0"/>
                        <a:t> филиал</a:t>
                      </a:r>
                      <a:endParaRPr lang="ru-RU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1</a:t>
                      </a:r>
                      <a:endParaRPr lang="ru-RU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5 028,9</a:t>
                      </a:r>
                      <a:endParaRPr lang="ru-RU" sz="1200" dirty="0"/>
                    </a:p>
                  </a:txBody>
                  <a:tcPr anchor="ctr"/>
                </a:tc>
              </a:tr>
              <a:tr h="351222"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Институт сейсмологии и геодинамики</a:t>
                      </a:r>
                      <a:endParaRPr lang="ru-RU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1</a:t>
                      </a:r>
                      <a:endParaRPr lang="ru-RU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23 086,8</a:t>
                      </a:r>
                      <a:endParaRPr lang="ru-RU" sz="1200" dirty="0"/>
                    </a:p>
                  </a:txBody>
                  <a:tcPr anchor="ctr"/>
                </a:tc>
              </a:tr>
              <a:tr h="351222"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Академия строительства и архитектуры</a:t>
                      </a:r>
                      <a:endParaRPr lang="ru-RU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1</a:t>
                      </a:r>
                      <a:endParaRPr lang="ru-RU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9 318,8</a:t>
                      </a:r>
                      <a:endParaRPr lang="ru-RU" sz="1200" dirty="0"/>
                    </a:p>
                  </a:txBody>
                  <a:tcPr anchor="ctr"/>
                </a:tc>
              </a:tr>
              <a:tr h="351222"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err="1" smtClean="0"/>
                        <a:t>КрымНИИпроект</a:t>
                      </a:r>
                      <a:endParaRPr lang="ru-RU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1</a:t>
                      </a:r>
                      <a:endParaRPr lang="ru-RU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3 736,7</a:t>
                      </a:r>
                      <a:endParaRPr lang="ru-RU" sz="1200" dirty="0"/>
                    </a:p>
                  </a:txBody>
                  <a:tcPr anchor="ctr"/>
                </a:tc>
              </a:tr>
              <a:tr h="351222"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Гуманитарно-педагогическая академия </a:t>
                      </a:r>
                      <a:endParaRPr lang="ru-RU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1</a:t>
                      </a:r>
                      <a:endParaRPr lang="ru-RU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2 526,4</a:t>
                      </a:r>
                      <a:endParaRPr lang="ru-RU" sz="1200" dirty="0"/>
                    </a:p>
                  </a:txBody>
                  <a:tcPr anchor="ctr"/>
                </a:tc>
              </a:tr>
              <a:tr h="351222"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/>
                        <a:t>ИТОГО:</a:t>
                      </a:r>
                      <a:endParaRPr lang="ru-RU" sz="12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/>
                        <a:t>16</a:t>
                      </a:r>
                      <a:endParaRPr lang="ru-RU" sz="12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/>
                        <a:t>116</a:t>
                      </a:r>
                      <a:r>
                        <a:rPr lang="ru-RU" sz="1200" b="1" baseline="0" dirty="0" smtClean="0"/>
                        <a:t> </a:t>
                      </a:r>
                      <a:r>
                        <a:rPr lang="ru-RU" sz="1200" b="1" dirty="0" smtClean="0"/>
                        <a:t>003,2</a:t>
                      </a:r>
                      <a:endParaRPr lang="ru-RU" sz="1200" b="1" dirty="0"/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22" name="Номер слайда 21"/>
          <p:cNvSpPr>
            <a:spLocks noGrp="1"/>
          </p:cNvSpPr>
          <p:nvPr>
            <p:ph type="sldNum" sz="quarter" idx="12"/>
          </p:nvPr>
        </p:nvSpPr>
        <p:spPr>
          <a:xfrm>
            <a:off x="193725" y="6268223"/>
            <a:ext cx="457200" cy="441325"/>
          </a:xfrm>
        </p:spPr>
        <p:txBody>
          <a:bodyPr/>
          <a:lstStyle/>
          <a:p>
            <a:fld id="{2C6B1FF6-39B9-40F5-8B67-33C6354A3D4F}" type="slidenum">
              <a:rPr kumimoji="0" lang="en-US" smtClean="0">
                <a:solidFill>
                  <a:schemeClr val="bg1"/>
                </a:solidFill>
              </a:rPr>
              <a:pPr/>
              <a:t>4</a:t>
            </a:fld>
            <a:endParaRPr kumimoji="0"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/>
          <p:cNvSpPr txBox="1"/>
          <p:nvPr/>
        </p:nvSpPr>
        <p:spPr>
          <a:xfrm>
            <a:off x="131975" y="129792"/>
            <a:ext cx="8848204" cy="400110"/>
          </a:xfrm>
          <a:prstGeom prst="rect">
            <a:avLst/>
          </a:prstGeom>
          <a:effectLst>
            <a:softEdge rad="31750"/>
          </a:effectLst>
        </p:spPr>
        <p:style>
          <a:lnRef idx="2">
            <a:schemeClr val="accent3">
              <a:shade val="50000"/>
            </a:schemeClr>
          </a:lnRef>
          <a:fillRef idx="1001">
            <a:schemeClr val="lt2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000" dirty="0" smtClean="0"/>
              <a:t>Крымский федеральный университет имени В.И. Вернадского</a:t>
            </a:r>
            <a:endParaRPr lang="ru-RU" sz="2000" dirty="0"/>
          </a:p>
        </p:txBody>
      </p:sp>
      <p:grpSp>
        <p:nvGrpSpPr>
          <p:cNvPr id="2" name="Группа 5"/>
          <p:cNvGrpSpPr/>
          <p:nvPr/>
        </p:nvGrpSpPr>
        <p:grpSpPr>
          <a:xfrm>
            <a:off x="-11225" y="0"/>
            <a:ext cx="9155225" cy="6858000"/>
            <a:chOff x="-11225" y="0"/>
            <a:chExt cx="9155225" cy="6858000"/>
          </a:xfrm>
        </p:grpSpPr>
        <p:grpSp>
          <p:nvGrpSpPr>
            <p:cNvPr id="3" name="Группа 28"/>
            <p:cNvGrpSpPr/>
            <p:nvPr/>
          </p:nvGrpSpPr>
          <p:grpSpPr>
            <a:xfrm>
              <a:off x="-11225" y="0"/>
              <a:ext cx="9155225" cy="6858000"/>
              <a:chOff x="-11225" y="0"/>
              <a:chExt cx="9155225" cy="6858000"/>
            </a:xfrm>
          </p:grpSpPr>
          <p:cxnSp>
            <p:nvCxnSpPr>
              <p:cNvPr id="9" name="Прямая соединительная линия 8"/>
              <p:cNvCxnSpPr/>
              <p:nvPr/>
            </p:nvCxnSpPr>
            <p:spPr>
              <a:xfrm>
                <a:off x="755576" y="0"/>
                <a:ext cx="0" cy="6858000"/>
              </a:xfrm>
              <a:prstGeom prst="line">
                <a:avLst/>
              </a:prstGeom>
              <a:ln w="31750">
                <a:solidFill>
                  <a:srgbClr val="0070C0">
                    <a:alpha val="74000"/>
                  </a:srgbClr>
                </a:solidFill>
              </a:ln>
              <a:effectLst>
                <a:outerShdw blurRad="63500" sx="1000" sy="1000" algn="ctr" rotWithShape="0">
                  <a:srgbClr val="000000"/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" name="Прямая соединительная линия 9"/>
              <p:cNvCxnSpPr/>
              <p:nvPr/>
            </p:nvCxnSpPr>
            <p:spPr>
              <a:xfrm flipV="1">
                <a:off x="0" y="6239876"/>
                <a:ext cx="9144000" cy="2124"/>
              </a:xfrm>
              <a:prstGeom prst="line">
                <a:avLst/>
              </a:prstGeom>
              <a:ln w="15875">
                <a:solidFill>
                  <a:srgbClr val="0070C0"/>
                </a:solidFill>
              </a:ln>
            </p:spPr>
            <p:style>
              <a:lnRef idx="1">
                <a:schemeClr val="accent2"/>
              </a:lnRef>
              <a:fillRef idx="0">
                <a:schemeClr val="accent2"/>
              </a:fillRef>
              <a:effectRef idx="0">
                <a:schemeClr val="accent2"/>
              </a:effectRef>
              <a:fontRef idx="minor">
                <a:schemeClr val="tx1"/>
              </a:fontRef>
            </p:style>
          </p:cxnSp>
          <p:cxnSp>
            <p:nvCxnSpPr>
              <p:cNvPr id="11" name="Прямая соединительная линия 10"/>
              <p:cNvCxnSpPr/>
              <p:nvPr/>
            </p:nvCxnSpPr>
            <p:spPr>
              <a:xfrm>
                <a:off x="-11225" y="569397"/>
                <a:ext cx="9144000" cy="1588"/>
              </a:xfrm>
              <a:prstGeom prst="line">
                <a:avLst/>
              </a:prstGeom>
              <a:ln w="15875">
                <a:solidFill>
                  <a:srgbClr val="0070C0"/>
                </a:solidFill>
              </a:ln>
            </p:spPr>
            <p:style>
              <a:lnRef idx="1">
                <a:schemeClr val="accent2"/>
              </a:lnRef>
              <a:fillRef idx="0">
                <a:schemeClr val="accent2"/>
              </a:fillRef>
              <a:effectRef idx="0">
                <a:schemeClr val="accent2"/>
              </a:effectRef>
              <a:fontRef idx="minor">
                <a:schemeClr val="tx1"/>
              </a:fontRef>
            </p:style>
          </p:cxnSp>
          <p:cxnSp>
            <p:nvCxnSpPr>
              <p:cNvPr id="12" name="Прямая соединительная линия 11"/>
              <p:cNvCxnSpPr/>
              <p:nvPr/>
            </p:nvCxnSpPr>
            <p:spPr>
              <a:xfrm>
                <a:off x="0" y="527912"/>
                <a:ext cx="9144000" cy="1588"/>
              </a:xfrm>
              <a:prstGeom prst="line">
                <a:avLst/>
              </a:prstGeom>
              <a:ln w="15875">
                <a:solidFill>
                  <a:schemeClr val="tx2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accent2"/>
              </a:lnRef>
              <a:fillRef idx="0">
                <a:schemeClr val="accent2"/>
              </a:fillRef>
              <a:effectRef idx="0">
                <a:schemeClr val="accent2"/>
              </a:effectRef>
              <a:fontRef idx="minor">
                <a:schemeClr val="tx1"/>
              </a:fontRef>
            </p:style>
          </p:cxnSp>
          <p:cxnSp>
            <p:nvCxnSpPr>
              <p:cNvPr id="14" name="Прямая соединительная линия 13"/>
              <p:cNvCxnSpPr/>
              <p:nvPr/>
            </p:nvCxnSpPr>
            <p:spPr>
              <a:xfrm flipV="1">
                <a:off x="-11225" y="6344151"/>
                <a:ext cx="9144000" cy="2124"/>
              </a:xfrm>
              <a:prstGeom prst="line">
                <a:avLst/>
              </a:prstGeom>
              <a:ln w="15875">
                <a:solidFill>
                  <a:schemeClr val="tx2">
                    <a:lumMod val="75000"/>
                  </a:schemeClr>
                </a:solidFill>
              </a:ln>
            </p:spPr>
            <p:style>
              <a:lnRef idx="1">
                <a:schemeClr val="accent2"/>
              </a:lnRef>
              <a:fillRef idx="0">
                <a:schemeClr val="accent2"/>
              </a:fillRef>
              <a:effectRef idx="0">
                <a:schemeClr val="accent2"/>
              </a:effectRef>
              <a:fontRef idx="minor">
                <a:schemeClr val="tx1"/>
              </a:fontRef>
            </p:style>
          </p:cxnSp>
          <p:pic>
            <p:nvPicPr>
              <p:cNvPr id="13" name="Picture 2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>
                <a:off x="160254" y="461917"/>
                <a:ext cx="1168921" cy="657518"/>
              </a:xfrm>
              <a:prstGeom prst="rect">
                <a:avLst/>
              </a:prstGeom>
              <a:ln>
                <a:noFill/>
              </a:ln>
              <a:effectLst>
                <a:softEdge rad="112500"/>
              </a:effectLst>
            </p:spPr>
          </p:pic>
        </p:grpSp>
        <p:sp>
          <p:nvSpPr>
            <p:cNvPr id="8" name="TextBox 7"/>
            <p:cNvSpPr txBox="1"/>
            <p:nvPr/>
          </p:nvSpPr>
          <p:spPr>
            <a:xfrm>
              <a:off x="778357" y="6397327"/>
              <a:ext cx="766170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200" i="1" dirty="0" smtClean="0">
                  <a:solidFill>
                    <a:schemeClr val="bg1"/>
                  </a:solidFill>
                </a:rPr>
                <a:t>Департамент научно-исследовательской деятельности</a:t>
              </a:r>
              <a:endParaRPr lang="ru-RU" sz="1200" i="1" dirty="0">
                <a:solidFill>
                  <a:schemeClr val="bg1"/>
                </a:solidFill>
              </a:endParaRPr>
            </a:p>
          </p:txBody>
        </p:sp>
      </p:grpSp>
      <p:sp>
        <p:nvSpPr>
          <p:cNvPr id="20" name="TextBox 19"/>
          <p:cNvSpPr txBox="1"/>
          <p:nvPr/>
        </p:nvSpPr>
        <p:spPr>
          <a:xfrm>
            <a:off x="1244008" y="542274"/>
            <a:ext cx="75172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/>
              <a:t>Проведение научно-исследовательских работ: гранты</a:t>
            </a:r>
            <a:endParaRPr lang="ru-RU" b="1" dirty="0"/>
          </a:p>
        </p:txBody>
      </p:sp>
      <p:graphicFrame>
        <p:nvGraphicFramePr>
          <p:cNvPr id="21" name="Содержимое 19"/>
          <p:cNvGraphicFramePr>
            <a:graphicFrameLocks/>
          </p:cNvGraphicFramePr>
          <p:nvPr/>
        </p:nvGraphicFramePr>
        <p:xfrm>
          <a:off x="893136" y="1622868"/>
          <a:ext cx="7878724" cy="4076185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3127736"/>
                <a:gridCol w="891370"/>
                <a:gridCol w="945267"/>
                <a:gridCol w="1191877"/>
                <a:gridCol w="1722474"/>
              </a:tblGrid>
              <a:tr h="1470073"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solidFill>
                            <a:schemeClr val="tx1"/>
                          </a:solidFill>
                        </a:rPr>
                        <a:t>Структурное подразделение</a:t>
                      </a:r>
                      <a:endParaRPr lang="ru-RU" sz="12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chemeClr val="accent3"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solidFill>
                            <a:schemeClr val="tx1"/>
                          </a:solidFill>
                        </a:rPr>
                        <a:t>РФФИ</a:t>
                      </a:r>
                      <a:endParaRPr lang="ru-RU" sz="12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chemeClr val="accent3"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solidFill>
                            <a:schemeClr val="tx1"/>
                          </a:solidFill>
                        </a:rPr>
                        <a:t>РГНФ</a:t>
                      </a:r>
                      <a:endParaRPr lang="ru-RU" sz="12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chemeClr val="accent3"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solidFill>
                            <a:schemeClr val="tx1"/>
                          </a:solidFill>
                        </a:rPr>
                        <a:t>Совет по грантам Президента</a:t>
                      </a:r>
                      <a:r>
                        <a:rPr lang="ru-RU" sz="1200" baseline="0" dirty="0" smtClean="0">
                          <a:solidFill>
                            <a:schemeClr val="tx1"/>
                          </a:solidFill>
                        </a:rPr>
                        <a:t> РФ</a:t>
                      </a:r>
                      <a:endParaRPr lang="ru-RU" sz="12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chemeClr val="accent3"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>
                          <a:solidFill>
                            <a:schemeClr val="tx1"/>
                          </a:solidFill>
                        </a:rPr>
                        <a:t>Объем финансирования, тыс. </a:t>
                      </a:r>
                      <a:r>
                        <a:rPr lang="ru-RU" sz="1200" dirty="0" err="1" smtClean="0">
                          <a:solidFill>
                            <a:schemeClr val="tx1"/>
                          </a:solidFill>
                        </a:rPr>
                        <a:t>руб</a:t>
                      </a:r>
                      <a:r>
                        <a:rPr lang="ru-RU" sz="1200" dirty="0" smtClean="0">
                          <a:solidFill>
                            <a:schemeClr val="tx1"/>
                          </a:solidFill>
                        </a:rPr>
                        <a:t> по</a:t>
                      </a:r>
                      <a:r>
                        <a:rPr lang="ru-RU" sz="1200" baseline="0" dirty="0" smtClean="0">
                          <a:solidFill>
                            <a:schemeClr val="tx1"/>
                          </a:solidFill>
                        </a:rPr>
                        <a:t> структурному подразделению</a:t>
                      </a:r>
                      <a:endParaRPr lang="ru-RU" sz="1200" dirty="0" smtClean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endParaRPr lang="ru-RU" sz="12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chemeClr val="accent3">
                        <a:alpha val="0"/>
                      </a:schemeClr>
                    </a:solidFill>
                  </a:tcPr>
                </a:tc>
              </a:tr>
              <a:tr h="434352"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Таврическая </a:t>
                      </a:r>
                      <a:r>
                        <a:rPr lang="ru-RU" sz="1200" baseline="0" dirty="0" smtClean="0"/>
                        <a:t> академия</a:t>
                      </a:r>
                      <a:endParaRPr lang="ru-RU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7</a:t>
                      </a:r>
                      <a:endParaRPr lang="ru-RU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1</a:t>
                      </a:r>
                      <a:endParaRPr lang="ru-RU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1</a:t>
                      </a:r>
                      <a:endParaRPr lang="ru-RU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4201,2</a:t>
                      </a:r>
                      <a:endParaRPr lang="ru-RU" sz="1200" dirty="0"/>
                    </a:p>
                  </a:txBody>
                  <a:tcPr anchor="ctr"/>
                </a:tc>
              </a:tr>
              <a:tr h="434352"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НИЦ Истории и археологии</a:t>
                      </a:r>
                      <a:endParaRPr lang="ru-RU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-</a:t>
                      </a:r>
                      <a:endParaRPr lang="ru-RU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4</a:t>
                      </a:r>
                      <a:endParaRPr lang="ru-RU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-</a:t>
                      </a:r>
                      <a:endParaRPr lang="ru-RU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2650</a:t>
                      </a:r>
                      <a:endParaRPr lang="ru-RU" sz="1200" dirty="0"/>
                    </a:p>
                  </a:txBody>
                  <a:tcPr anchor="ctr"/>
                </a:tc>
              </a:tr>
              <a:tr h="434352"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Физико-технический институт</a:t>
                      </a:r>
                      <a:endParaRPr lang="ru-RU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5</a:t>
                      </a:r>
                      <a:endParaRPr lang="ru-RU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-</a:t>
                      </a:r>
                      <a:endParaRPr lang="ru-RU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-</a:t>
                      </a:r>
                      <a:endParaRPr lang="ru-RU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1660</a:t>
                      </a:r>
                      <a:endParaRPr lang="ru-RU" sz="1200" dirty="0"/>
                    </a:p>
                  </a:txBody>
                  <a:tcPr anchor="ctr"/>
                </a:tc>
              </a:tr>
              <a:tr h="434352"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Академия строительства и архитектуры</a:t>
                      </a:r>
                      <a:endParaRPr lang="ru-RU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2</a:t>
                      </a:r>
                      <a:endParaRPr lang="ru-RU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-</a:t>
                      </a:r>
                      <a:endParaRPr lang="ru-RU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-</a:t>
                      </a:r>
                      <a:endParaRPr lang="ru-RU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320</a:t>
                      </a:r>
                      <a:endParaRPr lang="ru-RU" sz="1200" dirty="0"/>
                    </a:p>
                  </a:txBody>
                  <a:tcPr anchor="ctr"/>
                </a:tc>
              </a:tr>
              <a:tr h="434352"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Институт экономики и управления</a:t>
                      </a:r>
                      <a:endParaRPr lang="ru-RU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-</a:t>
                      </a:r>
                      <a:endParaRPr lang="ru-RU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4</a:t>
                      </a:r>
                      <a:endParaRPr lang="ru-RU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-</a:t>
                      </a:r>
                      <a:endParaRPr lang="ru-RU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3000</a:t>
                      </a:r>
                      <a:endParaRPr lang="ru-RU" sz="1200" dirty="0"/>
                    </a:p>
                  </a:txBody>
                  <a:tcPr anchor="ctr"/>
                </a:tc>
              </a:tr>
              <a:tr h="434352"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/>
                        <a:t>ИТОГО:</a:t>
                      </a:r>
                      <a:endParaRPr lang="ru-RU" sz="12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/>
                        <a:t>14</a:t>
                      </a:r>
                      <a:endParaRPr lang="ru-RU" sz="12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/>
                        <a:t>9</a:t>
                      </a:r>
                      <a:endParaRPr lang="ru-RU" sz="12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/>
                        <a:t>1</a:t>
                      </a:r>
                      <a:endParaRPr lang="ru-RU" sz="12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/>
                        <a:t>11 831,2</a:t>
                      </a:r>
                      <a:endParaRPr lang="ru-RU" sz="1200" b="1" dirty="0"/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22" name="Номер слайда 21"/>
          <p:cNvSpPr>
            <a:spLocks noGrp="1"/>
          </p:cNvSpPr>
          <p:nvPr>
            <p:ph type="sldNum" sz="quarter" idx="12"/>
          </p:nvPr>
        </p:nvSpPr>
        <p:spPr>
          <a:xfrm>
            <a:off x="204358" y="6278856"/>
            <a:ext cx="457200" cy="441325"/>
          </a:xfrm>
        </p:spPr>
        <p:txBody>
          <a:bodyPr/>
          <a:lstStyle/>
          <a:p>
            <a:fld id="{2C6B1FF6-39B9-40F5-8B67-33C6354A3D4F}" type="slidenum">
              <a:rPr kumimoji="0" lang="en-US" smtClean="0">
                <a:solidFill>
                  <a:schemeClr val="bg1"/>
                </a:solidFill>
              </a:rPr>
              <a:pPr/>
              <a:t>5</a:t>
            </a:fld>
            <a:endParaRPr kumimoji="0"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/>
          <p:cNvSpPr txBox="1"/>
          <p:nvPr/>
        </p:nvSpPr>
        <p:spPr>
          <a:xfrm>
            <a:off x="131975" y="129792"/>
            <a:ext cx="8848204" cy="400110"/>
          </a:xfrm>
          <a:prstGeom prst="rect">
            <a:avLst/>
          </a:prstGeom>
          <a:effectLst>
            <a:softEdge rad="31750"/>
          </a:effectLst>
        </p:spPr>
        <p:style>
          <a:lnRef idx="2">
            <a:schemeClr val="accent3">
              <a:shade val="50000"/>
            </a:schemeClr>
          </a:lnRef>
          <a:fillRef idx="1001">
            <a:schemeClr val="lt2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000" dirty="0" smtClean="0"/>
              <a:t>Крымский федеральный университет имени В.И. Вернадского</a:t>
            </a:r>
            <a:endParaRPr lang="ru-RU" sz="2000" dirty="0"/>
          </a:p>
        </p:txBody>
      </p:sp>
      <p:grpSp>
        <p:nvGrpSpPr>
          <p:cNvPr id="2" name="Группа 5"/>
          <p:cNvGrpSpPr/>
          <p:nvPr/>
        </p:nvGrpSpPr>
        <p:grpSpPr>
          <a:xfrm>
            <a:off x="-11225" y="0"/>
            <a:ext cx="9155225" cy="6858000"/>
            <a:chOff x="-11225" y="0"/>
            <a:chExt cx="9155225" cy="6858000"/>
          </a:xfrm>
        </p:grpSpPr>
        <p:grpSp>
          <p:nvGrpSpPr>
            <p:cNvPr id="3" name="Группа 28"/>
            <p:cNvGrpSpPr/>
            <p:nvPr/>
          </p:nvGrpSpPr>
          <p:grpSpPr>
            <a:xfrm>
              <a:off x="-11225" y="0"/>
              <a:ext cx="9155225" cy="6858000"/>
              <a:chOff x="-11225" y="0"/>
              <a:chExt cx="9155225" cy="6858000"/>
            </a:xfrm>
          </p:grpSpPr>
          <p:cxnSp>
            <p:nvCxnSpPr>
              <p:cNvPr id="9" name="Прямая соединительная линия 8"/>
              <p:cNvCxnSpPr/>
              <p:nvPr/>
            </p:nvCxnSpPr>
            <p:spPr>
              <a:xfrm>
                <a:off x="755576" y="0"/>
                <a:ext cx="0" cy="6858000"/>
              </a:xfrm>
              <a:prstGeom prst="line">
                <a:avLst/>
              </a:prstGeom>
              <a:ln w="31750">
                <a:solidFill>
                  <a:srgbClr val="0070C0">
                    <a:alpha val="74000"/>
                  </a:srgbClr>
                </a:solidFill>
              </a:ln>
              <a:effectLst>
                <a:outerShdw blurRad="63500" sx="1000" sy="1000" algn="ctr" rotWithShape="0">
                  <a:srgbClr val="000000"/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" name="Прямая соединительная линия 9"/>
              <p:cNvCxnSpPr/>
              <p:nvPr/>
            </p:nvCxnSpPr>
            <p:spPr>
              <a:xfrm flipV="1">
                <a:off x="0" y="6239876"/>
                <a:ext cx="9144000" cy="2124"/>
              </a:xfrm>
              <a:prstGeom prst="line">
                <a:avLst/>
              </a:prstGeom>
              <a:ln w="15875">
                <a:solidFill>
                  <a:srgbClr val="0070C0"/>
                </a:solidFill>
              </a:ln>
            </p:spPr>
            <p:style>
              <a:lnRef idx="1">
                <a:schemeClr val="accent2"/>
              </a:lnRef>
              <a:fillRef idx="0">
                <a:schemeClr val="accent2"/>
              </a:fillRef>
              <a:effectRef idx="0">
                <a:schemeClr val="accent2"/>
              </a:effectRef>
              <a:fontRef idx="minor">
                <a:schemeClr val="tx1"/>
              </a:fontRef>
            </p:style>
          </p:cxnSp>
          <p:cxnSp>
            <p:nvCxnSpPr>
              <p:cNvPr id="11" name="Прямая соединительная линия 10"/>
              <p:cNvCxnSpPr/>
              <p:nvPr/>
            </p:nvCxnSpPr>
            <p:spPr>
              <a:xfrm>
                <a:off x="-11225" y="569397"/>
                <a:ext cx="9144000" cy="1588"/>
              </a:xfrm>
              <a:prstGeom prst="line">
                <a:avLst/>
              </a:prstGeom>
              <a:ln w="15875">
                <a:solidFill>
                  <a:srgbClr val="0070C0"/>
                </a:solidFill>
              </a:ln>
            </p:spPr>
            <p:style>
              <a:lnRef idx="1">
                <a:schemeClr val="accent2"/>
              </a:lnRef>
              <a:fillRef idx="0">
                <a:schemeClr val="accent2"/>
              </a:fillRef>
              <a:effectRef idx="0">
                <a:schemeClr val="accent2"/>
              </a:effectRef>
              <a:fontRef idx="minor">
                <a:schemeClr val="tx1"/>
              </a:fontRef>
            </p:style>
          </p:cxnSp>
          <p:cxnSp>
            <p:nvCxnSpPr>
              <p:cNvPr id="12" name="Прямая соединительная линия 11"/>
              <p:cNvCxnSpPr/>
              <p:nvPr/>
            </p:nvCxnSpPr>
            <p:spPr>
              <a:xfrm>
                <a:off x="0" y="527912"/>
                <a:ext cx="9144000" cy="1588"/>
              </a:xfrm>
              <a:prstGeom prst="line">
                <a:avLst/>
              </a:prstGeom>
              <a:ln w="15875">
                <a:solidFill>
                  <a:schemeClr val="tx2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accent2"/>
              </a:lnRef>
              <a:fillRef idx="0">
                <a:schemeClr val="accent2"/>
              </a:fillRef>
              <a:effectRef idx="0">
                <a:schemeClr val="accent2"/>
              </a:effectRef>
              <a:fontRef idx="minor">
                <a:schemeClr val="tx1"/>
              </a:fontRef>
            </p:style>
          </p:cxnSp>
          <p:cxnSp>
            <p:nvCxnSpPr>
              <p:cNvPr id="14" name="Прямая соединительная линия 13"/>
              <p:cNvCxnSpPr/>
              <p:nvPr/>
            </p:nvCxnSpPr>
            <p:spPr>
              <a:xfrm flipV="1">
                <a:off x="-11225" y="6344151"/>
                <a:ext cx="9144000" cy="2124"/>
              </a:xfrm>
              <a:prstGeom prst="line">
                <a:avLst/>
              </a:prstGeom>
              <a:ln w="15875">
                <a:solidFill>
                  <a:schemeClr val="tx2">
                    <a:lumMod val="75000"/>
                  </a:schemeClr>
                </a:solidFill>
              </a:ln>
            </p:spPr>
            <p:style>
              <a:lnRef idx="1">
                <a:schemeClr val="accent2"/>
              </a:lnRef>
              <a:fillRef idx="0">
                <a:schemeClr val="accent2"/>
              </a:fillRef>
              <a:effectRef idx="0">
                <a:schemeClr val="accent2"/>
              </a:effectRef>
              <a:fontRef idx="minor">
                <a:schemeClr val="tx1"/>
              </a:fontRef>
            </p:style>
          </p:cxnSp>
          <p:pic>
            <p:nvPicPr>
              <p:cNvPr id="13" name="Picture 2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>
                <a:off x="160254" y="461917"/>
                <a:ext cx="1168921" cy="657518"/>
              </a:xfrm>
              <a:prstGeom prst="rect">
                <a:avLst/>
              </a:prstGeom>
              <a:ln>
                <a:noFill/>
              </a:ln>
              <a:effectLst>
                <a:softEdge rad="112500"/>
              </a:effectLst>
            </p:spPr>
          </p:pic>
        </p:grpSp>
        <p:sp>
          <p:nvSpPr>
            <p:cNvPr id="8" name="TextBox 7"/>
            <p:cNvSpPr txBox="1"/>
            <p:nvPr/>
          </p:nvSpPr>
          <p:spPr>
            <a:xfrm>
              <a:off x="778357" y="6397327"/>
              <a:ext cx="766170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200" i="1" dirty="0" smtClean="0">
                  <a:solidFill>
                    <a:schemeClr val="bg1"/>
                  </a:solidFill>
                </a:rPr>
                <a:t>Департамент научно-исследовательской деятельности</a:t>
              </a:r>
              <a:endParaRPr lang="ru-RU" sz="1200" i="1" dirty="0">
                <a:solidFill>
                  <a:schemeClr val="bg1"/>
                </a:solidFill>
              </a:endParaRPr>
            </a:p>
          </p:txBody>
        </p:sp>
      </p:grpSp>
      <p:sp>
        <p:nvSpPr>
          <p:cNvPr id="19" name="TextBox 18"/>
          <p:cNvSpPr txBox="1"/>
          <p:nvPr/>
        </p:nvSpPr>
        <p:spPr>
          <a:xfrm>
            <a:off x="1105784" y="584804"/>
            <a:ext cx="78149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/>
              <a:t>Проведение научно-исследовательских работ: хоздоговоры</a:t>
            </a:r>
            <a:endParaRPr lang="ru-RU" b="1" dirty="0"/>
          </a:p>
        </p:txBody>
      </p:sp>
      <p:graphicFrame>
        <p:nvGraphicFramePr>
          <p:cNvPr id="20" name="Содержимое 19"/>
          <p:cNvGraphicFramePr>
            <a:graphicFrameLocks noGrp="1"/>
          </p:cNvGraphicFramePr>
          <p:nvPr>
            <p:ph sz="quarter" idx="1"/>
          </p:nvPr>
        </p:nvGraphicFramePr>
        <p:xfrm>
          <a:off x="839971" y="1878050"/>
          <a:ext cx="8093481" cy="207404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380614"/>
                <a:gridCol w="1222745"/>
                <a:gridCol w="2490122"/>
              </a:tblGrid>
              <a:tr h="451926"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solidFill>
                            <a:schemeClr val="tx1"/>
                          </a:solidFill>
                        </a:rPr>
                        <a:t>Структурное подразделение</a:t>
                      </a:r>
                      <a:endParaRPr lang="ru-RU" sz="12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chemeClr val="accent3"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solidFill>
                            <a:schemeClr val="tx1"/>
                          </a:solidFill>
                        </a:rPr>
                        <a:t>Количество НИР</a:t>
                      </a:r>
                      <a:endParaRPr lang="ru-RU" sz="12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chemeClr val="accent3"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solidFill>
                            <a:schemeClr val="tx1"/>
                          </a:solidFill>
                        </a:rPr>
                        <a:t>Объем</a:t>
                      </a:r>
                      <a:r>
                        <a:rPr lang="ru-RU" sz="1200" baseline="0" dirty="0" smtClean="0">
                          <a:solidFill>
                            <a:schemeClr val="tx1"/>
                          </a:solidFill>
                        </a:rPr>
                        <a:t> финансирования, </a:t>
                      </a:r>
                      <a:r>
                        <a:rPr lang="ru-RU" sz="1200" baseline="0" dirty="0" err="1" smtClean="0">
                          <a:solidFill>
                            <a:schemeClr val="tx1"/>
                          </a:solidFill>
                        </a:rPr>
                        <a:t>руб</a:t>
                      </a:r>
                      <a:endParaRPr lang="ru-RU" sz="12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chemeClr val="accent3">
                        <a:alpha val="0"/>
                      </a:schemeClr>
                    </a:solidFill>
                  </a:tcPr>
                </a:tc>
              </a:tr>
              <a:tr h="351222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/>
                        <a:t>Академия строительства и архитектуры</a:t>
                      </a:r>
                    </a:p>
                    <a:p>
                      <a:pPr algn="ctr"/>
                      <a:endParaRPr lang="ru-RU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23</a:t>
                      </a:r>
                      <a:endParaRPr lang="ru-RU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561 482,36</a:t>
                      </a:r>
                      <a:endParaRPr lang="ru-RU" sz="1200" dirty="0"/>
                    </a:p>
                  </a:txBody>
                  <a:tcPr anchor="ctr"/>
                </a:tc>
              </a:tr>
              <a:tr h="351222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/>
                        <a:t>Таврическая </a:t>
                      </a:r>
                      <a:r>
                        <a:rPr lang="ru-RU" sz="1200" baseline="0" dirty="0" smtClean="0"/>
                        <a:t> академия</a:t>
                      </a:r>
                      <a:endParaRPr lang="ru-RU" sz="1200" dirty="0" smtClean="0"/>
                    </a:p>
                    <a:p>
                      <a:pPr algn="ctr"/>
                      <a:endParaRPr lang="ru-RU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3</a:t>
                      </a:r>
                      <a:endParaRPr lang="ru-RU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1 019 305,19</a:t>
                      </a:r>
                      <a:endParaRPr lang="ru-RU" sz="1200" dirty="0"/>
                    </a:p>
                  </a:txBody>
                  <a:tcPr anchor="ctr"/>
                </a:tc>
              </a:tr>
              <a:tr h="351222"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Институт сейсмологии и геодинамики </a:t>
                      </a:r>
                      <a:endParaRPr lang="ru-RU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1</a:t>
                      </a:r>
                      <a:endParaRPr lang="ru-RU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1 179</a:t>
                      </a:r>
                      <a:r>
                        <a:rPr lang="ru-RU" sz="1200" baseline="0" dirty="0" smtClean="0"/>
                        <a:t> 900</a:t>
                      </a:r>
                      <a:endParaRPr lang="ru-RU" sz="1200" dirty="0"/>
                    </a:p>
                  </a:txBody>
                  <a:tcPr anchor="ctr"/>
                </a:tc>
              </a:tr>
              <a:tr h="351222"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/>
                        <a:t>ИТОГО:</a:t>
                      </a:r>
                      <a:endParaRPr lang="ru-RU" sz="12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/>
                        <a:t>27</a:t>
                      </a:r>
                      <a:endParaRPr lang="ru-RU" sz="12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/>
                        <a:t>2 760 687,55</a:t>
                      </a:r>
                      <a:endParaRPr lang="ru-RU" sz="1200" b="1" dirty="0"/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22" name="Номер слайда 21"/>
          <p:cNvSpPr>
            <a:spLocks noGrp="1"/>
          </p:cNvSpPr>
          <p:nvPr>
            <p:ph type="sldNum" sz="quarter" idx="12"/>
          </p:nvPr>
        </p:nvSpPr>
        <p:spPr>
          <a:xfrm>
            <a:off x="183093" y="6278855"/>
            <a:ext cx="457200" cy="441325"/>
          </a:xfrm>
        </p:spPr>
        <p:txBody>
          <a:bodyPr/>
          <a:lstStyle/>
          <a:p>
            <a:fld id="{2C6B1FF6-39B9-40F5-8B67-33C6354A3D4F}" type="slidenum">
              <a:rPr kumimoji="0" lang="en-US" smtClean="0">
                <a:solidFill>
                  <a:schemeClr val="bg1"/>
                </a:solidFill>
              </a:rPr>
              <a:pPr/>
              <a:t>6</a:t>
            </a:fld>
            <a:endParaRPr kumimoji="0" lang="en-US" dirty="0">
              <a:solidFill>
                <a:schemeClr val="bg1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148316" y="4572002"/>
            <a:ext cx="772987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Проектные работы:</a:t>
            </a:r>
          </a:p>
          <a:p>
            <a:r>
              <a:rPr lang="ru-RU" dirty="0" smtClean="0"/>
              <a:t>Выполнялись в </a:t>
            </a:r>
            <a:r>
              <a:rPr lang="ru-RU" dirty="0" err="1" smtClean="0"/>
              <a:t>КрымНИИпроект</a:t>
            </a:r>
            <a:r>
              <a:rPr lang="ru-RU" dirty="0" smtClean="0"/>
              <a:t>  на сумму   27  540  819  рублей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/>
          <p:cNvSpPr txBox="1"/>
          <p:nvPr/>
        </p:nvSpPr>
        <p:spPr>
          <a:xfrm>
            <a:off x="131975" y="129792"/>
            <a:ext cx="8848204" cy="400110"/>
          </a:xfrm>
          <a:prstGeom prst="rect">
            <a:avLst/>
          </a:prstGeom>
          <a:effectLst>
            <a:softEdge rad="31750"/>
          </a:effectLst>
        </p:spPr>
        <p:style>
          <a:lnRef idx="2">
            <a:schemeClr val="accent3">
              <a:shade val="50000"/>
            </a:schemeClr>
          </a:lnRef>
          <a:fillRef idx="1001">
            <a:schemeClr val="lt2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000" dirty="0" smtClean="0"/>
              <a:t>Крымский федеральный университет имени В.И. Вернадского</a:t>
            </a:r>
            <a:endParaRPr lang="ru-RU" sz="2000" dirty="0"/>
          </a:p>
        </p:txBody>
      </p:sp>
      <p:grpSp>
        <p:nvGrpSpPr>
          <p:cNvPr id="2" name="Группа 5"/>
          <p:cNvGrpSpPr/>
          <p:nvPr/>
        </p:nvGrpSpPr>
        <p:grpSpPr>
          <a:xfrm>
            <a:off x="-11225" y="0"/>
            <a:ext cx="9155225" cy="6858000"/>
            <a:chOff x="-11225" y="0"/>
            <a:chExt cx="9155225" cy="6858000"/>
          </a:xfrm>
        </p:grpSpPr>
        <p:grpSp>
          <p:nvGrpSpPr>
            <p:cNvPr id="3" name="Группа 28"/>
            <p:cNvGrpSpPr/>
            <p:nvPr/>
          </p:nvGrpSpPr>
          <p:grpSpPr>
            <a:xfrm>
              <a:off x="-11225" y="0"/>
              <a:ext cx="9155225" cy="6858000"/>
              <a:chOff x="-11225" y="0"/>
              <a:chExt cx="9155225" cy="6858000"/>
            </a:xfrm>
          </p:grpSpPr>
          <p:cxnSp>
            <p:nvCxnSpPr>
              <p:cNvPr id="9" name="Прямая соединительная линия 8"/>
              <p:cNvCxnSpPr/>
              <p:nvPr/>
            </p:nvCxnSpPr>
            <p:spPr>
              <a:xfrm>
                <a:off x="755576" y="0"/>
                <a:ext cx="0" cy="6858000"/>
              </a:xfrm>
              <a:prstGeom prst="line">
                <a:avLst/>
              </a:prstGeom>
              <a:ln w="31750">
                <a:solidFill>
                  <a:srgbClr val="0070C0">
                    <a:alpha val="74000"/>
                  </a:srgbClr>
                </a:solidFill>
              </a:ln>
              <a:effectLst>
                <a:outerShdw blurRad="63500" sx="1000" sy="1000" algn="ctr" rotWithShape="0">
                  <a:srgbClr val="000000"/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" name="Прямая соединительная линия 9"/>
              <p:cNvCxnSpPr/>
              <p:nvPr/>
            </p:nvCxnSpPr>
            <p:spPr>
              <a:xfrm flipV="1">
                <a:off x="0" y="6239876"/>
                <a:ext cx="9144000" cy="2124"/>
              </a:xfrm>
              <a:prstGeom prst="line">
                <a:avLst/>
              </a:prstGeom>
              <a:ln w="15875">
                <a:solidFill>
                  <a:srgbClr val="0070C0"/>
                </a:solidFill>
              </a:ln>
            </p:spPr>
            <p:style>
              <a:lnRef idx="1">
                <a:schemeClr val="accent2"/>
              </a:lnRef>
              <a:fillRef idx="0">
                <a:schemeClr val="accent2"/>
              </a:fillRef>
              <a:effectRef idx="0">
                <a:schemeClr val="accent2"/>
              </a:effectRef>
              <a:fontRef idx="minor">
                <a:schemeClr val="tx1"/>
              </a:fontRef>
            </p:style>
          </p:cxnSp>
          <p:cxnSp>
            <p:nvCxnSpPr>
              <p:cNvPr id="11" name="Прямая соединительная линия 10"/>
              <p:cNvCxnSpPr/>
              <p:nvPr/>
            </p:nvCxnSpPr>
            <p:spPr>
              <a:xfrm>
                <a:off x="-11225" y="739525"/>
                <a:ext cx="9144000" cy="1588"/>
              </a:xfrm>
              <a:prstGeom prst="line">
                <a:avLst/>
              </a:prstGeom>
              <a:ln w="15875">
                <a:solidFill>
                  <a:srgbClr val="0070C0"/>
                </a:solidFill>
              </a:ln>
            </p:spPr>
            <p:style>
              <a:lnRef idx="1">
                <a:schemeClr val="accent2"/>
              </a:lnRef>
              <a:fillRef idx="0">
                <a:schemeClr val="accent2"/>
              </a:fillRef>
              <a:effectRef idx="0">
                <a:schemeClr val="accent2"/>
              </a:effectRef>
              <a:fontRef idx="minor">
                <a:schemeClr val="tx1"/>
              </a:fontRef>
            </p:style>
          </p:cxnSp>
          <p:cxnSp>
            <p:nvCxnSpPr>
              <p:cNvPr id="12" name="Прямая соединительная линия 11"/>
              <p:cNvCxnSpPr/>
              <p:nvPr/>
            </p:nvCxnSpPr>
            <p:spPr>
              <a:xfrm>
                <a:off x="0" y="644875"/>
                <a:ext cx="9144000" cy="1588"/>
              </a:xfrm>
              <a:prstGeom prst="line">
                <a:avLst/>
              </a:prstGeom>
              <a:ln w="15875">
                <a:solidFill>
                  <a:schemeClr val="tx2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accent2"/>
              </a:lnRef>
              <a:fillRef idx="0">
                <a:schemeClr val="accent2"/>
              </a:fillRef>
              <a:effectRef idx="0">
                <a:schemeClr val="accent2"/>
              </a:effectRef>
              <a:fontRef idx="minor">
                <a:schemeClr val="tx1"/>
              </a:fontRef>
            </p:style>
          </p:cxnSp>
          <p:cxnSp>
            <p:nvCxnSpPr>
              <p:cNvPr id="14" name="Прямая соединительная линия 13"/>
              <p:cNvCxnSpPr/>
              <p:nvPr/>
            </p:nvCxnSpPr>
            <p:spPr>
              <a:xfrm flipV="1">
                <a:off x="-11225" y="6344151"/>
                <a:ext cx="9144000" cy="2124"/>
              </a:xfrm>
              <a:prstGeom prst="line">
                <a:avLst/>
              </a:prstGeom>
              <a:ln w="15875">
                <a:solidFill>
                  <a:schemeClr val="tx2">
                    <a:lumMod val="75000"/>
                  </a:schemeClr>
                </a:solidFill>
              </a:ln>
            </p:spPr>
            <p:style>
              <a:lnRef idx="1">
                <a:schemeClr val="accent2"/>
              </a:lnRef>
              <a:fillRef idx="0">
                <a:schemeClr val="accent2"/>
              </a:fillRef>
              <a:effectRef idx="0">
                <a:schemeClr val="accent2"/>
              </a:effectRef>
              <a:fontRef idx="minor">
                <a:schemeClr val="tx1"/>
              </a:fontRef>
            </p:style>
          </p:cxnSp>
          <p:pic>
            <p:nvPicPr>
              <p:cNvPr id="13" name="Picture 2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>
                <a:off x="160254" y="461917"/>
                <a:ext cx="1168921" cy="657518"/>
              </a:xfrm>
              <a:prstGeom prst="rect">
                <a:avLst/>
              </a:prstGeom>
              <a:ln>
                <a:noFill/>
              </a:ln>
              <a:effectLst>
                <a:softEdge rad="112500"/>
              </a:effectLst>
            </p:spPr>
          </p:pic>
        </p:grpSp>
        <p:sp>
          <p:nvSpPr>
            <p:cNvPr id="8" name="TextBox 7"/>
            <p:cNvSpPr txBox="1"/>
            <p:nvPr/>
          </p:nvSpPr>
          <p:spPr>
            <a:xfrm>
              <a:off x="778357" y="6397327"/>
              <a:ext cx="766170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200" i="1" dirty="0" smtClean="0">
                  <a:solidFill>
                    <a:schemeClr val="bg1"/>
                  </a:solidFill>
                </a:rPr>
                <a:t>Департамент научно-исследовательской деятельности</a:t>
              </a:r>
              <a:endParaRPr lang="ru-RU" sz="1200" i="1" dirty="0">
                <a:solidFill>
                  <a:schemeClr val="bg1"/>
                </a:solidFill>
              </a:endParaRPr>
            </a:p>
          </p:txBody>
        </p:sp>
      </p:grpSp>
      <p:graphicFrame>
        <p:nvGraphicFramePr>
          <p:cNvPr id="17" name="Содержимое 16"/>
          <p:cNvGraphicFramePr>
            <a:graphicFrameLocks noGrp="1"/>
          </p:cNvGraphicFramePr>
          <p:nvPr>
            <p:ph sz="quarter" idx="1"/>
          </p:nvPr>
        </p:nvGraphicFramePr>
        <p:xfrm>
          <a:off x="311084" y="1385774"/>
          <a:ext cx="8663233" cy="4572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9" name="TextBox 18"/>
          <p:cNvSpPr txBox="1"/>
          <p:nvPr/>
        </p:nvSpPr>
        <p:spPr>
          <a:xfrm>
            <a:off x="2158741" y="735290"/>
            <a:ext cx="593463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b="1" i="1" dirty="0" smtClean="0"/>
              <a:t>Объем НИОКР в структурных подразделениях, тыс. руб.</a:t>
            </a:r>
            <a:endParaRPr lang="ru-RU" sz="1400" b="1" i="1" dirty="0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246888" y="6310345"/>
            <a:ext cx="457200" cy="441325"/>
          </a:xfrm>
        </p:spPr>
        <p:txBody>
          <a:bodyPr/>
          <a:lstStyle/>
          <a:p>
            <a:fld id="{2C6B1FF6-39B9-40F5-8B67-33C6354A3D4F}" type="slidenum">
              <a:rPr kumimoji="0" lang="en-US" smtClean="0">
                <a:solidFill>
                  <a:schemeClr val="bg1"/>
                </a:solidFill>
              </a:rPr>
              <a:pPr/>
              <a:t>7</a:t>
            </a:fld>
            <a:endParaRPr kumimoji="0"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Box 25"/>
          <p:cNvSpPr txBox="1"/>
          <p:nvPr/>
        </p:nvSpPr>
        <p:spPr>
          <a:xfrm>
            <a:off x="131975" y="129792"/>
            <a:ext cx="8848204" cy="400110"/>
          </a:xfrm>
          <a:prstGeom prst="rect">
            <a:avLst/>
          </a:prstGeom>
          <a:effectLst>
            <a:softEdge rad="31750"/>
          </a:effectLst>
        </p:spPr>
        <p:style>
          <a:lnRef idx="2">
            <a:schemeClr val="accent3">
              <a:shade val="50000"/>
            </a:schemeClr>
          </a:lnRef>
          <a:fillRef idx="1001">
            <a:schemeClr val="lt2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000" dirty="0" smtClean="0"/>
              <a:t>Крымский федеральный университет имени В.И. Вернадского</a:t>
            </a:r>
            <a:endParaRPr lang="ru-RU" sz="2000" dirty="0"/>
          </a:p>
        </p:txBody>
      </p:sp>
      <p:grpSp>
        <p:nvGrpSpPr>
          <p:cNvPr id="2" name="Группа 5"/>
          <p:cNvGrpSpPr/>
          <p:nvPr/>
        </p:nvGrpSpPr>
        <p:grpSpPr>
          <a:xfrm>
            <a:off x="-11225" y="0"/>
            <a:ext cx="9155225" cy="6858000"/>
            <a:chOff x="-11225" y="0"/>
            <a:chExt cx="9155225" cy="6858000"/>
          </a:xfrm>
        </p:grpSpPr>
        <p:grpSp>
          <p:nvGrpSpPr>
            <p:cNvPr id="3" name="Группа 28"/>
            <p:cNvGrpSpPr/>
            <p:nvPr/>
          </p:nvGrpSpPr>
          <p:grpSpPr>
            <a:xfrm>
              <a:off x="-11225" y="0"/>
              <a:ext cx="9155225" cy="6858000"/>
              <a:chOff x="-11225" y="0"/>
              <a:chExt cx="9155225" cy="6858000"/>
            </a:xfrm>
          </p:grpSpPr>
          <p:cxnSp>
            <p:nvCxnSpPr>
              <p:cNvPr id="18" name="Прямая соединительная линия 17"/>
              <p:cNvCxnSpPr/>
              <p:nvPr/>
            </p:nvCxnSpPr>
            <p:spPr>
              <a:xfrm>
                <a:off x="85697" y="0"/>
                <a:ext cx="0" cy="6858000"/>
              </a:xfrm>
              <a:prstGeom prst="line">
                <a:avLst/>
              </a:prstGeom>
              <a:ln w="31750">
                <a:solidFill>
                  <a:srgbClr val="0070C0">
                    <a:alpha val="74000"/>
                  </a:srgbClr>
                </a:solidFill>
              </a:ln>
              <a:effectLst>
                <a:outerShdw blurRad="63500" sx="1000" sy="1000" algn="ctr" rotWithShape="0">
                  <a:srgbClr val="000000"/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" name="Прямая соединительная линия 18"/>
              <p:cNvCxnSpPr/>
              <p:nvPr/>
            </p:nvCxnSpPr>
            <p:spPr>
              <a:xfrm flipV="1">
                <a:off x="0" y="6239876"/>
                <a:ext cx="9144000" cy="2124"/>
              </a:xfrm>
              <a:prstGeom prst="line">
                <a:avLst/>
              </a:prstGeom>
              <a:ln w="15875">
                <a:solidFill>
                  <a:srgbClr val="0070C0"/>
                </a:solidFill>
              </a:ln>
            </p:spPr>
            <p:style>
              <a:lnRef idx="1">
                <a:schemeClr val="accent2"/>
              </a:lnRef>
              <a:fillRef idx="0">
                <a:schemeClr val="accent2"/>
              </a:fillRef>
              <a:effectRef idx="0">
                <a:schemeClr val="accent2"/>
              </a:effectRef>
              <a:fontRef idx="minor">
                <a:schemeClr val="tx1"/>
              </a:fontRef>
            </p:style>
          </p:cxnSp>
          <p:cxnSp>
            <p:nvCxnSpPr>
              <p:cNvPr id="20" name="Прямая соединительная линия 19"/>
              <p:cNvCxnSpPr/>
              <p:nvPr/>
            </p:nvCxnSpPr>
            <p:spPr>
              <a:xfrm>
                <a:off x="-11225" y="588693"/>
                <a:ext cx="9144000" cy="1588"/>
              </a:xfrm>
              <a:prstGeom prst="line">
                <a:avLst/>
              </a:prstGeom>
              <a:ln w="15875">
                <a:solidFill>
                  <a:srgbClr val="0070C0"/>
                </a:solidFill>
              </a:ln>
            </p:spPr>
            <p:style>
              <a:lnRef idx="1">
                <a:schemeClr val="accent2"/>
              </a:lnRef>
              <a:fillRef idx="0">
                <a:schemeClr val="accent2"/>
              </a:fillRef>
              <a:effectRef idx="0">
                <a:schemeClr val="accent2"/>
              </a:effectRef>
              <a:fontRef idx="minor">
                <a:schemeClr val="tx1"/>
              </a:fontRef>
            </p:style>
          </p:cxnSp>
          <p:cxnSp>
            <p:nvCxnSpPr>
              <p:cNvPr id="21" name="Прямая соединительная линия 20"/>
              <p:cNvCxnSpPr/>
              <p:nvPr/>
            </p:nvCxnSpPr>
            <p:spPr>
              <a:xfrm>
                <a:off x="0" y="541178"/>
                <a:ext cx="9144000" cy="1588"/>
              </a:xfrm>
              <a:prstGeom prst="line">
                <a:avLst/>
              </a:prstGeom>
              <a:ln w="15875">
                <a:solidFill>
                  <a:schemeClr val="tx2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accent2"/>
              </a:lnRef>
              <a:fillRef idx="0">
                <a:schemeClr val="accent2"/>
              </a:fillRef>
              <a:effectRef idx="0">
                <a:schemeClr val="accent2"/>
              </a:effectRef>
              <a:fontRef idx="minor">
                <a:schemeClr val="tx1"/>
              </a:fontRef>
            </p:style>
          </p:cxnSp>
          <p:cxnSp>
            <p:nvCxnSpPr>
              <p:cNvPr id="23" name="Прямая соединительная линия 22"/>
              <p:cNvCxnSpPr/>
              <p:nvPr/>
            </p:nvCxnSpPr>
            <p:spPr>
              <a:xfrm flipV="1">
                <a:off x="-11225" y="6344151"/>
                <a:ext cx="9144000" cy="2124"/>
              </a:xfrm>
              <a:prstGeom prst="line">
                <a:avLst/>
              </a:prstGeom>
              <a:ln w="15875">
                <a:solidFill>
                  <a:schemeClr val="tx2">
                    <a:lumMod val="75000"/>
                  </a:schemeClr>
                </a:solidFill>
              </a:ln>
            </p:spPr>
            <p:style>
              <a:lnRef idx="1">
                <a:schemeClr val="accent2"/>
              </a:lnRef>
              <a:fillRef idx="0">
                <a:schemeClr val="accent2"/>
              </a:fillRef>
              <a:effectRef idx="0">
                <a:schemeClr val="accent2"/>
              </a:effectRef>
              <a:fontRef idx="minor">
                <a:schemeClr val="tx1"/>
              </a:fontRef>
            </p:style>
          </p:cxnSp>
          <p:pic>
            <p:nvPicPr>
              <p:cNvPr id="22" name="Picture 2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>
                <a:off x="160254" y="480771"/>
                <a:ext cx="1168921" cy="657518"/>
              </a:xfrm>
              <a:prstGeom prst="rect">
                <a:avLst/>
              </a:prstGeom>
              <a:ln>
                <a:noFill/>
              </a:ln>
              <a:effectLst>
                <a:softEdge rad="112500"/>
              </a:effectLst>
            </p:spPr>
          </p:pic>
        </p:grpSp>
        <p:sp>
          <p:nvSpPr>
            <p:cNvPr id="17" name="TextBox 16"/>
            <p:cNvSpPr txBox="1"/>
            <p:nvPr/>
          </p:nvSpPr>
          <p:spPr>
            <a:xfrm>
              <a:off x="778357" y="6397327"/>
              <a:ext cx="766170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200" i="1" dirty="0" smtClean="0">
                  <a:solidFill>
                    <a:schemeClr val="bg1"/>
                  </a:solidFill>
                </a:rPr>
                <a:t>Департамент научно-исследовательской деятельности</a:t>
              </a:r>
              <a:endParaRPr lang="ru-RU" sz="1200" i="1" dirty="0">
                <a:solidFill>
                  <a:schemeClr val="bg1"/>
                </a:solidFill>
              </a:endParaRPr>
            </a:p>
          </p:txBody>
        </p:sp>
      </p:grpSp>
      <p:graphicFrame>
        <p:nvGraphicFramePr>
          <p:cNvPr id="27" name="Содержимое 26"/>
          <p:cNvGraphicFramePr>
            <a:graphicFrameLocks noGrp="1"/>
          </p:cNvGraphicFramePr>
          <p:nvPr>
            <p:ph sz="quarter" idx="1"/>
          </p:nvPr>
        </p:nvGraphicFramePr>
        <p:xfrm>
          <a:off x="235720" y="1399584"/>
          <a:ext cx="8642463" cy="49089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921524"/>
                <a:gridCol w="746771"/>
                <a:gridCol w="746771"/>
                <a:gridCol w="846786"/>
                <a:gridCol w="646756"/>
                <a:gridCol w="746771"/>
                <a:gridCol w="562864"/>
                <a:gridCol w="616688"/>
                <a:gridCol w="999461"/>
                <a:gridCol w="808071"/>
              </a:tblGrid>
              <a:tr h="1439309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Структурное подразделение</a:t>
                      </a:r>
                    </a:p>
                    <a:p>
                      <a:pPr algn="ctr"/>
                      <a:endParaRPr lang="ru-RU" sz="11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chemeClr val="accent3"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71755"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Подано заявок на полезные модели </a:t>
                      </a:r>
                      <a:endParaRPr lang="ru-RU" sz="1100" b="1" dirty="0">
                        <a:solidFill>
                          <a:schemeClr val="tx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vert="vert270" anchor="ctr">
                    <a:solidFill>
                      <a:schemeClr val="accent3"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71755"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Подано заявок на изобретения </a:t>
                      </a:r>
                      <a:endParaRPr lang="ru-RU" sz="1100" b="1" dirty="0">
                        <a:solidFill>
                          <a:schemeClr val="tx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vert="vert270" anchor="ctr">
                    <a:solidFill>
                      <a:schemeClr val="accent3"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71755"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Подано заявок на регистрацию компьютерных программ </a:t>
                      </a:r>
                      <a:endParaRPr lang="ru-RU" sz="1100" b="1" dirty="0">
                        <a:solidFill>
                          <a:schemeClr val="tx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vert="vert270" anchor="ctr">
                    <a:solidFill>
                      <a:schemeClr val="accent3"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71755"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Получено решений о выдаче патента на полезную модель</a:t>
                      </a:r>
                      <a:endParaRPr lang="ru-RU" sz="1100" b="1" dirty="0">
                        <a:solidFill>
                          <a:schemeClr val="tx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vert="vert270" anchor="ctr">
                    <a:solidFill>
                      <a:schemeClr val="accent3"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71755"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Получено решений о выдаче патента на изобретение  </a:t>
                      </a:r>
                      <a:endParaRPr lang="ru-RU" sz="1100" b="1" dirty="0">
                        <a:solidFill>
                          <a:schemeClr val="tx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vert="vert270" anchor="ctr">
                    <a:solidFill>
                      <a:schemeClr val="accent3"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71755"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Получено патентов на полезную модель</a:t>
                      </a:r>
                      <a:endParaRPr lang="ru-RU" sz="1100" b="1" dirty="0">
                        <a:solidFill>
                          <a:schemeClr val="tx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vert="vert270" anchor="ctr">
                    <a:solidFill>
                      <a:schemeClr val="accent3"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71755"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Получено патентов на изобретение</a:t>
                      </a:r>
                      <a:endParaRPr lang="ru-RU" sz="1100" b="1" dirty="0">
                        <a:solidFill>
                          <a:schemeClr val="tx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vert="vert270" anchor="ctr">
                    <a:solidFill>
                      <a:schemeClr val="accent3"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71755"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Получено свидетельств о регистрации компьютерных программ</a:t>
                      </a:r>
                      <a:endParaRPr lang="ru-RU" sz="1100" b="1" dirty="0">
                        <a:solidFill>
                          <a:schemeClr val="tx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vert="vert270" anchor="ctr">
                    <a:solidFill>
                      <a:schemeClr val="accent3"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71755"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Охранных документов поставленных на бух. учет</a:t>
                      </a:r>
                      <a:endParaRPr lang="ru-RU" sz="1100" b="1" dirty="0">
                        <a:solidFill>
                          <a:schemeClr val="tx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vert="vert270" anchor="ctr">
                    <a:solidFill>
                      <a:schemeClr val="accent3">
                        <a:alpha val="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indent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/>
                        <a:t>Таврическая академия</a:t>
                      </a:r>
                      <a:endParaRPr lang="ru-RU" sz="11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3"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/>
                        <a:t>2</a:t>
                      </a:r>
                      <a:endParaRPr lang="ru-RU" sz="1200" b="1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3"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900"/>
                        <a:t>10</a:t>
                      </a:r>
                      <a:endParaRPr lang="ru-RU" sz="1200" b="1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3"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900" b="1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3"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900"/>
                        <a:t>5</a:t>
                      </a:r>
                      <a:endParaRPr lang="ru-RU" sz="1200" b="1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3"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900" b="1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3"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900"/>
                        <a:t>6 </a:t>
                      </a:r>
                      <a:endParaRPr lang="ru-RU" sz="1200" b="1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3"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900" dirty="0"/>
                        <a:t>1</a:t>
                      </a:r>
                      <a:endParaRPr lang="ru-RU" sz="1200" b="1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3"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900" b="1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3"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900"/>
                        <a:t>7</a:t>
                      </a:r>
                      <a:endParaRPr lang="ru-RU" sz="1200" b="1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3">
                        <a:alpha val="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indent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/>
                        <a:t>Академия строительства и архитектуры</a:t>
                      </a:r>
                      <a:endParaRPr lang="ru-RU" sz="11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3"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900"/>
                        <a:t>12</a:t>
                      </a:r>
                      <a:endParaRPr lang="ru-RU" sz="1200" b="1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3"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900"/>
                        <a:t>2</a:t>
                      </a:r>
                      <a:endParaRPr lang="ru-RU" sz="1200" b="1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3"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900" b="1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3"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900"/>
                        <a:t>8</a:t>
                      </a:r>
                      <a:endParaRPr lang="ru-RU" sz="1200" b="1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3"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900" b="1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3"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900"/>
                        <a:t>14</a:t>
                      </a:r>
                      <a:endParaRPr lang="ru-RU" sz="1200" b="1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3"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900"/>
                        <a:t>2</a:t>
                      </a:r>
                      <a:endParaRPr lang="ru-RU" sz="1200" b="1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3"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en-US" sz="900" b="1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3"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900"/>
                        <a:t>16</a:t>
                      </a:r>
                      <a:endParaRPr lang="ru-RU" sz="1200" b="1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3">
                        <a:alpha val="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indent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/>
                        <a:t>Научно-исследовательская лаборатория деформаций и разрушений материалов</a:t>
                      </a:r>
                      <a:endParaRPr lang="ru-RU" sz="1100" b="1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3"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900" b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3"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900" b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3"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900" b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3"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900" b="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3"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900" b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3"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900"/>
                        <a:t>1</a:t>
                      </a:r>
                      <a:endParaRPr lang="ru-RU" sz="1200" b="1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3"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900" b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3"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900" b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3"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900"/>
                        <a:t>1</a:t>
                      </a:r>
                      <a:endParaRPr lang="ru-RU" sz="1200" b="1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3">
                        <a:alpha val="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indent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/>
                        <a:t>Академия биоресурсов и природопользования</a:t>
                      </a:r>
                      <a:endParaRPr lang="ru-RU" sz="1100" b="1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3"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900"/>
                        <a:t>6</a:t>
                      </a:r>
                      <a:endParaRPr lang="ru-RU" sz="1200" b="1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3"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900"/>
                        <a:t>6</a:t>
                      </a:r>
                      <a:endParaRPr lang="ru-RU" sz="1200" b="1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3"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900" b="1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3"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/>
                        <a:t>5</a:t>
                      </a:r>
                      <a:endParaRPr lang="ru-RU" sz="1200" b="1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3"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900" b="1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3"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900"/>
                        <a:t>5</a:t>
                      </a:r>
                      <a:endParaRPr lang="ru-RU" sz="1200" b="1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3"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900" b="1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3"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900" b="1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3"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900"/>
                        <a:t>5</a:t>
                      </a:r>
                      <a:endParaRPr lang="ru-RU" sz="1200" b="1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3">
                        <a:alpha val="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indent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/>
                        <a:t>Медицинская академия</a:t>
                      </a:r>
                      <a:endParaRPr lang="ru-RU" sz="1100" b="1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3"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900"/>
                        <a:t>1</a:t>
                      </a:r>
                      <a:endParaRPr lang="ru-RU" sz="1200" b="1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3"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900"/>
                        <a:t>1</a:t>
                      </a:r>
                      <a:endParaRPr lang="ru-RU" sz="1200" b="1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3"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900" b="1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3"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900" b="1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3"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900" b="1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3"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900"/>
                        <a:t>1</a:t>
                      </a:r>
                      <a:endParaRPr lang="ru-RU" sz="1200" b="1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3"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900" b="1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3"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900" b="1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3"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900"/>
                        <a:t>1</a:t>
                      </a:r>
                      <a:endParaRPr lang="ru-RU" sz="1200" b="1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3">
                        <a:alpha val="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indent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/>
                        <a:t>Институт экономики и управления</a:t>
                      </a:r>
                      <a:endParaRPr lang="ru-RU" sz="1100" b="1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3"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900" b="1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3"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900" b="1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3"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900"/>
                        <a:t>1</a:t>
                      </a:r>
                      <a:endParaRPr lang="ru-RU" sz="1200" b="1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3"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900" b="1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3"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900" b="1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3"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900" b="1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3"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900" b="1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3"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900"/>
                        <a:t>1</a:t>
                      </a:r>
                      <a:endParaRPr lang="ru-RU" sz="1200" b="1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3"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900"/>
                        <a:t>1</a:t>
                      </a:r>
                      <a:endParaRPr lang="ru-RU" sz="1200" b="1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3">
                        <a:alpha val="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indent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/>
                        <a:t>Физико-технический институт</a:t>
                      </a:r>
                      <a:endParaRPr lang="ru-RU" sz="1100" b="1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3"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900"/>
                        <a:t>16</a:t>
                      </a:r>
                      <a:endParaRPr lang="ru-RU" sz="1200" b="1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3"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900"/>
                        <a:t>1</a:t>
                      </a:r>
                      <a:endParaRPr lang="ru-RU" sz="1200" b="1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3"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900"/>
                        <a:t>21</a:t>
                      </a:r>
                      <a:endParaRPr lang="ru-RU" sz="1200" b="1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3"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900"/>
                        <a:t>10</a:t>
                      </a:r>
                      <a:endParaRPr lang="ru-RU" sz="1200" b="1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3"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900" b="1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3"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/>
                        <a:t>1</a:t>
                      </a:r>
                      <a:r>
                        <a:rPr lang="en-US" sz="900" dirty="0"/>
                        <a:t>8</a:t>
                      </a:r>
                      <a:endParaRPr lang="ru-RU" sz="1200" b="1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3"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/>
                        <a:t>1</a:t>
                      </a:r>
                      <a:endParaRPr lang="ru-RU" sz="1200" b="1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3"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/>
                        <a:t>13</a:t>
                      </a:r>
                      <a:endParaRPr lang="ru-RU" sz="1200" b="1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3"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900"/>
                        <a:t>32</a:t>
                      </a:r>
                      <a:endParaRPr lang="ru-RU" sz="1200" b="1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3">
                        <a:alpha val="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indent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/>
                        <a:t>Институт социальных наук</a:t>
                      </a:r>
                      <a:endParaRPr lang="ru-RU" sz="1100" b="1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3"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900"/>
                        <a:t>2</a:t>
                      </a:r>
                      <a:endParaRPr lang="ru-RU" sz="1200" b="1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3"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900"/>
                        <a:t>1</a:t>
                      </a:r>
                      <a:endParaRPr lang="ru-RU" sz="1200" b="1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3"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900" b="1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3"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900"/>
                        <a:t>1</a:t>
                      </a:r>
                      <a:endParaRPr lang="ru-RU" sz="1200" b="1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3"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900" b="1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3"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900" b="1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3"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900" b="1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3"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900" b="1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3"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900" b="1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3">
                        <a:alpha val="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indent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/>
                        <a:t>ИТОГО:</a:t>
                      </a:r>
                      <a:endParaRPr lang="ru-RU" sz="11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3"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/>
                        <a:t>39</a:t>
                      </a:r>
                      <a:endParaRPr lang="ru-RU" sz="1200" b="1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3"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900" b="1" dirty="0"/>
                        <a:t>21</a:t>
                      </a:r>
                      <a:endParaRPr lang="ru-RU" sz="1200" b="1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3"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/>
                        <a:t>22</a:t>
                      </a:r>
                      <a:endParaRPr lang="ru-RU" sz="1200" b="1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3"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/>
                        <a:t>30</a:t>
                      </a:r>
                      <a:endParaRPr lang="ru-RU" sz="1200" b="1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3"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en-US" sz="1000" b="1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3"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000" b="1" dirty="0"/>
                        <a:t>44</a:t>
                      </a:r>
                      <a:endParaRPr lang="ru-RU" sz="1200" b="1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3"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/>
                        <a:t>4</a:t>
                      </a:r>
                      <a:endParaRPr lang="ru-RU" sz="1200" b="1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3"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/>
                        <a:t>14</a:t>
                      </a:r>
                      <a:endParaRPr lang="ru-RU" sz="1200" b="1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3"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000" b="1" dirty="0"/>
                        <a:t>62</a:t>
                      </a:r>
                      <a:endParaRPr lang="ru-RU" sz="1200" b="1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3">
                        <a:alpha val="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27649" name="Rectangle 1"/>
          <p:cNvSpPr>
            <a:spLocks noChangeArrowheads="1"/>
          </p:cNvSpPr>
          <p:nvPr/>
        </p:nvSpPr>
        <p:spPr bwMode="auto">
          <a:xfrm>
            <a:off x="1020726" y="574158"/>
            <a:ext cx="8018055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zh-CN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</a:rPr>
              <a:t>Защита объектов промышленной собственности и авторского права</a:t>
            </a:r>
            <a:endParaRPr kumimoji="0" lang="ru-RU" altLang="zh-CN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28" name="Номер слайда 27"/>
          <p:cNvSpPr>
            <a:spLocks noGrp="1"/>
          </p:cNvSpPr>
          <p:nvPr>
            <p:ph type="sldNum" sz="quarter" idx="12"/>
          </p:nvPr>
        </p:nvSpPr>
        <p:spPr>
          <a:xfrm>
            <a:off x="42532" y="6331611"/>
            <a:ext cx="457200" cy="441325"/>
          </a:xfrm>
        </p:spPr>
        <p:txBody>
          <a:bodyPr/>
          <a:lstStyle/>
          <a:p>
            <a:fld id="{2C6B1FF6-39B9-40F5-8B67-33C6354A3D4F}" type="slidenum">
              <a:rPr kumimoji="0" lang="en-US" smtClean="0">
                <a:solidFill>
                  <a:schemeClr val="bg1"/>
                </a:solidFill>
              </a:rPr>
              <a:pPr/>
              <a:t>8</a:t>
            </a:fld>
            <a:endParaRPr kumimoji="0"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Box 25"/>
          <p:cNvSpPr txBox="1"/>
          <p:nvPr/>
        </p:nvSpPr>
        <p:spPr>
          <a:xfrm>
            <a:off x="131975" y="129792"/>
            <a:ext cx="8848204" cy="400110"/>
          </a:xfrm>
          <a:prstGeom prst="rect">
            <a:avLst/>
          </a:prstGeom>
          <a:effectLst>
            <a:softEdge rad="31750"/>
          </a:effectLst>
        </p:spPr>
        <p:style>
          <a:lnRef idx="2">
            <a:schemeClr val="accent3">
              <a:shade val="50000"/>
            </a:schemeClr>
          </a:lnRef>
          <a:fillRef idx="1001">
            <a:schemeClr val="lt2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000" dirty="0" smtClean="0"/>
              <a:t>Крымский федеральный университет имени В.И. Вернадского</a:t>
            </a:r>
            <a:endParaRPr lang="ru-RU" sz="2000" dirty="0"/>
          </a:p>
        </p:txBody>
      </p:sp>
      <p:grpSp>
        <p:nvGrpSpPr>
          <p:cNvPr id="2" name="Группа 5"/>
          <p:cNvGrpSpPr/>
          <p:nvPr/>
        </p:nvGrpSpPr>
        <p:grpSpPr>
          <a:xfrm>
            <a:off x="-11225" y="0"/>
            <a:ext cx="9155225" cy="6858000"/>
            <a:chOff x="-11225" y="0"/>
            <a:chExt cx="9155225" cy="6858000"/>
          </a:xfrm>
        </p:grpSpPr>
        <p:grpSp>
          <p:nvGrpSpPr>
            <p:cNvPr id="3" name="Группа 28"/>
            <p:cNvGrpSpPr/>
            <p:nvPr/>
          </p:nvGrpSpPr>
          <p:grpSpPr>
            <a:xfrm>
              <a:off x="-11225" y="0"/>
              <a:ext cx="9155225" cy="6858000"/>
              <a:chOff x="-11225" y="0"/>
              <a:chExt cx="9155225" cy="6858000"/>
            </a:xfrm>
          </p:grpSpPr>
          <p:cxnSp>
            <p:nvCxnSpPr>
              <p:cNvPr id="18" name="Прямая соединительная линия 17"/>
              <p:cNvCxnSpPr/>
              <p:nvPr/>
            </p:nvCxnSpPr>
            <p:spPr>
              <a:xfrm>
                <a:off x="755576" y="0"/>
                <a:ext cx="0" cy="6858000"/>
              </a:xfrm>
              <a:prstGeom prst="line">
                <a:avLst/>
              </a:prstGeom>
              <a:ln w="31750">
                <a:solidFill>
                  <a:srgbClr val="0070C0">
                    <a:alpha val="74000"/>
                  </a:srgbClr>
                </a:solidFill>
              </a:ln>
              <a:effectLst>
                <a:outerShdw blurRad="63500" sx="1000" sy="1000" algn="ctr" rotWithShape="0">
                  <a:srgbClr val="000000"/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" name="Прямая соединительная линия 18"/>
              <p:cNvCxnSpPr/>
              <p:nvPr/>
            </p:nvCxnSpPr>
            <p:spPr>
              <a:xfrm flipV="1">
                <a:off x="0" y="6239876"/>
                <a:ext cx="9144000" cy="2124"/>
              </a:xfrm>
              <a:prstGeom prst="line">
                <a:avLst/>
              </a:prstGeom>
              <a:ln w="15875">
                <a:solidFill>
                  <a:srgbClr val="0070C0"/>
                </a:solidFill>
              </a:ln>
            </p:spPr>
            <p:style>
              <a:lnRef idx="1">
                <a:schemeClr val="accent2"/>
              </a:lnRef>
              <a:fillRef idx="0">
                <a:schemeClr val="accent2"/>
              </a:fillRef>
              <a:effectRef idx="0">
                <a:schemeClr val="accent2"/>
              </a:effectRef>
              <a:fontRef idx="minor">
                <a:schemeClr val="tx1"/>
              </a:fontRef>
            </p:style>
          </p:cxnSp>
          <p:cxnSp>
            <p:nvCxnSpPr>
              <p:cNvPr id="20" name="Прямая соединительная линия 19"/>
              <p:cNvCxnSpPr/>
              <p:nvPr/>
            </p:nvCxnSpPr>
            <p:spPr>
              <a:xfrm>
                <a:off x="-11225" y="588693"/>
                <a:ext cx="9144000" cy="1588"/>
              </a:xfrm>
              <a:prstGeom prst="line">
                <a:avLst/>
              </a:prstGeom>
              <a:ln w="15875">
                <a:solidFill>
                  <a:srgbClr val="0070C0"/>
                </a:solidFill>
              </a:ln>
            </p:spPr>
            <p:style>
              <a:lnRef idx="1">
                <a:schemeClr val="accent2"/>
              </a:lnRef>
              <a:fillRef idx="0">
                <a:schemeClr val="accent2"/>
              </a:fillRef>
              <a:effectRef idx="0">
                <a:schemeClr val="accent2"/>
              </a:effectRef>
              <a:fontRef idx="minor">
                <a:schemeClr val="tx1"/>
              </a:fontRef>
            </p:style>
          </p:cxnSp>
          <p:cxnSp>
            <p:nvCxnSpPr>
              <p:cNvPr id="21" name="Прямая соединительная линия 20"/>
              <p:cNvCxnSpPr/>
              <p:nvPr/>
            </p:nvCxnSpPr>
            <p:spPr>
              <a:xfrm>
                <a:off x="0" y="541178"/>
                <a:ext cx="9144000" cy="1588"/>
              </a:xfrm>
              <a:prstGeom prst="line">
                <a:avLst/>
              </a:prstGeom>
              <a:ln w="15875">
                <a:solidFill>
                  <a:schemeClr val="tx2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accent2"/>
              </a:lnRef>
              <a:fillRef idx="0">
                <a:schemeClr val="accent2"/>
              </a:fillRef>
              <a:effectRef idx="0">
                <a:schemeClr val="accent2"/>
              </a:effectRef>
              <a:fontRef idx="minor">
                <a:schemeClr val="tx1"/>
              </a:fontRef>
            </p:style>
          </p:cxnSp>
          <p:cxnSp>
            <p:nvCxnSpPr>
              <p:cNvPr id="23" name="Прямая соединительная линия 22"/>
              <p:cNvCxnSpPr/>
              <p:nvPr/>
            </p:nvCxnSpPr>
            <p:spPr>
              <a:xfrm flipV="1">
                <a:off x="-11225" y="6344151"/>
                <a:ext cx="9144000" cy="2124"/>
              </a:xfrm>
              <a:prstGeom prst="line">
                <a:avLst/>
              </a:prstGeom>
              <a:ln w="15875">
                <a:solidFill>
                  <a:schemeClr val="tx2">
                    <a:lumMod val="75000"/>
                  </a:schemeClr>
                </a:solidFill>
              </a:ln>
            </p:spPr>
            <p:style>
              <a:lnRef idx="1">
                <a:schemeClr val="accent2"/>
              </a:lnRef>
              <a:fillRef idx="0">
                <a:schemeClr val="accent2"/>
              </a:fillRef>
              <a:effectRef idx="0">
                <a:schemeClr val="accent2"/>
              </a:effectRef>
              <a:fontRef idx="minor">
                <a:schemeClr val="tx1"/>
              </a:fontRef>
            </p:style>
          </p:cxnSp>
          <p:pic>
            <p:nvPicPr>
              <p:cNvPr id="22" name="Picture 2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>
                <a:off x="160254" y="480771"/>
                <a:ext cx="1168921" cy="657518"/>
              </a:xfrm>
              <a:prstGeom prst="rect">
                <a:avLst/>
              </a:prstGeom>
              <a:ln>
                <a:noFill/>
              </a:ln>
              <a:effectLst>
                <a:softEdge rad="112500"/>
              </a:effectLst>
            </p:spPr>
          </p:pic>
        </p:grpSp>
        <p:sp>
          <p:nvSpPr>
            <p:cNvPr id="17" name="TextBox 16"/>
            <p:cNvSpPr txBox="1"/>
            <p:nvPr/>
          </p:nvSpPr>
          <p:spPr>
            <a:xfrm>
              <a:off x="778357" y="6397327"/>
              <a:ext cx="766170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200" i="1" dirty="0" smtClean="0">
                  <a:solidFill>
                    <a:schemeClr val="bg1"/>
                  </a:solidFill>
                </a:rPr>
                <a:t>Департамент научно-исследовательской деятельности</a:t>
              </a:r>
              <a:endParaRPr lang="ru-RU" sz="1200" i="1" dirty="0">
                <a:solidFill>
                  <a:schemeClr val="bg1"/>
                </a:solidFill>
              </a:endParaRPr>
            </a:p>
          </p:txBody>
        </p:sp>
      </p:grpSp>
      <p:graphicFrame>
        <p:nvGraphicFramePr>
          <p:cNvPr id="27" name="Содержимое 26"/>
          <p:cNvGraphicFramePr>
            <a:graphicFrameLocks noGrp="1"/>
          </p:cNvGraphicFramePr>
          <p:nvPr>
            <p:ph sz="quarter" idx="1"/>
          </p:nvPr>
        </p:nvGraphicFramePr>
        <p:xfrm>
          <a:off x="637952" y="1527175"/>
          <a:ext cx="8284873" cy="4572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5" name="Rectangle 1"/>
          <p:cNvSpPr>
            <a:spLocks noChangeArrowheads="1"/>
          </p:cNvSpPr>
          <p:nvPr/>
        </p:nvSpPr>
        <p:spPr bwMode="auto">
          <a:xfrm>
            <a:off x="542250" y="606056"/>
            <a:ext cx="8018055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altLang="zh-CN" sz="1600" b="1" dirty="0" smtClean="0"/>
              <a:t>Фестиваль Науки и научная деятельность студентов</a:t>
            </a:r>
            <a:endParaRPr kumimoji="0" lang="ru-RU" altLang="zh-CN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1010095" y="4401879"/>
            <a:ext cx="774050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 smtClean="0"/>
          </a:p>
          <a:p>
            <a:r>
              <a:rPr lang="ru-RU" sz="1200" i="1" dirty="0" smtClean="0"/>
              <a:t>Стипендия Совета министров Крыма за научные достижения: </a:t>
            </a:r>
            <a:r>
              <a:rPr lang="ru-RU" sz="1200" b="1" i="1" dirty="0" smtClean="0"/>
              <a:t>60 стипендиатов </a:t>
            </a:r>
            <a:r>
              <a:rPr lang="ru-RU" sz="1200" i="1" dirty="0" smtClean="0"/>
              <a:t>КФУ</a:t>
            </a:r>
          </a:p>
          <a:p>
            <a:r>
              <a:rPr lang="ru-RU" sz="1200" i="1" dirty="0" smtClean="0"/>
              <a:t>Стипендия Государственного Совета Крыма за научные достижения: </a:t>
            </a:r>
            <a:r>
              <a:rPr lang="ru-RU" sz="1200" b="1" i="1" dirty="0" smtClean="0"/>
              <a:t>70 стипендиатов </a:t>
            </a:r>
            <a:r>
              <a:rPr lang="ru-RU" sz="1200" i="1" dirty="0" smtClean="0"/>
              <a:t>КФУ</a:t>
            </a:r>
          </a:p>
          <a:p>
            <a:r>
              <a:rPr lang="ru-RU" sz="1200" i="1" dirty="0" smtClean="0"/>
              <a:t>Премия Н.В. Багрова: </a:t>
            </a:r>
            <a:r>
              <a:rPr lang="ru-RU" sz="1200" b="1" i="1" dirty="0" smtClean="0"/>
              <a:t>1 студент</a:t>
            </a:r>
            <a:r>
              <a:rPr lang="ru-RU" sz="1200" i="1" dirty="0" smtClean="0"/>
              <a:t>, </a:t>
            </a:r>
            <a:r>
              <a:rPr lang="ru-RU" sz="1200" b="1" i="1" dirty="0" smtClean="0"/>
              <a:t>1 молодой ученый, 1 НПС</a:t>
            </a:r>
            <a:r>
              <a:rPr lang="ru-RU" sz="1200" i="1" dirty="0" smtClean="0"/>
              <a:t>.</a:t>
            </a:r>
          </a:p>
          <a:p>
            <a:r>
              <a:rPr lang="ru-RU" sz="1200" i="1" dirty="0" smtClean="0"/>
              <a:t>По итогам финала осенней сессии конкурса </a:t>
            </a:r>
            <a:r>
              <a:rPr lang="ru-RU" sz="1200" b="1" i="1" dirty="0" smtClean="0"/>
              <a:t>«У.М.Н.И.К.»</a:t>
            </a:r>
            <a:r>
              <a:rPr lang="ru-RU" sz="1200" i="1" dirty="0" smtClean="0"/>
              <a:t> </a:t>
            </a:r>
            <a:r>
              <a:rPr lang="ru-RU" sz="1200" b="1" i="1" dirty="0" smtClean="0"/>
              <a:t>победителями признаны двое студентов</a:t>
            </a:r>
            <a:r>
              <a:rPr lang="ru-RU" sz="1200" i="1" dirty="0" smtClean="0"/>
              <a:t> университета: </a:t>
            </a:r>
            <a:r>
              <a:rPr lang="ru-RU" sz="1200" i="1" dirty="0" err="1" smtClean="0"/>
              <a:t>Корниенко</a:t>
            </a:r>
            <a:r>
              <a:rPr lang="ru-RU" sz="1200" i="1" dirty="0" smtClean="0"/>
              <a:t> Андрей Юрьевич и Вахрушев Алексей Алексеевич. </a:t>
            </a:r>
          </a:p>
          <a:p>
            <a:r>
              <a:rPr lang="ru-RU" sz="1200" b="1" i="1" dirty="0" smtClean="0"/>
              <a:t>Восемь студентов </a:t>
            </a:r>
            <a:r>
              <a:rPr lang="ru-RU" sz="1200" i="1" dirty="0" smtClean="0"/>
              <a:t>стало участниками всероссийского научного форума молодых ученых «Наука будущего – наука молодых»</a:t>
            </a:r>
          </a:p>
          <a:p>
            <a:endParaRPr lang="ru-RU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268153" y="6268223"/>
            <a:ext cx="457200" cy="441325"/>
          </a:xfrm>
        </p:spPr>
        <p:txBody>
          <a:bodyPr/>
          <a:lstStyle/>
          <a:p>
            <a:fld id="{2C6B1FF6-39B9-40F5-8B67-33C6354A3D4F}" type="slidenum">
              <a:rPr kumimoji="0" lang="en-US" smtClean="0">
                <a:solidFill>
                  <a:schemeClr val="bg1"/>
                </a:solidFill>
              </a:rPr>
              <a:pPr/>
              <a:t>9</a:t>
            </a:fld>
            <a:endParaRPr kumimoji="0"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ivic">
  <a:themeElements>
    <a:clrScheme name="Civic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Civic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Civic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Civic</Template>
  <TotalTime>736</TotalTime>
  <Words>1172</Words>
  <Application>Microsoft Office PowerPoint</Application>
  <PresentationFormat>Экран (4:3)</PresentationFormat>
  <Paragraphs>305</Paragraphs>
  <Slides>16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Civic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dvv</dc:creator>
  <cp:lastModifiedBy>Секретарь</cp:lastModifiedBy>
  <cp:revision>82</cp:revision>
  <dcterms:created xsi:type="dcterms:W3CDTF">2014-09-16T21:32:06Z</dcterms:created>
  <dcterms:modified xsi:type="dcterms:W3CDTF">2016-02-03T12:38:24Z</dcterms:modified>
</cp:coreProperties>
</file>