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  <p:sldId id="259" r:id="rId3"/>
    <p:sldId id="260" r:id="rId4"/>
    <p:sldId id="269" r:id="rId5"/>
    <p:sldId id="261" r:id="rId6"/>
    <p:sldId id="270" r:id="rId7"/>
    <p:sldId id="262" r:id="rId8"/>
    <p:sldId id="263" r:id="rId9"/>
    <p:sldId id="264" r:id="rId10"/>
    <p:sldId id="273" r:id="rId11"/>
    <p:sldId id="292" r:id="rId12"/>
    <p:sldId id="274" r:id="rId13"/>
    <p:sldId id="276" r:id="rId14"/>
    <p:sldId id="265" r:id="rId15"/>
    <p:sldId id="266" r:id="rId16"/>
    <p:sldId id="296" r:id="rId17"/>
    <p:sldId id="267" r:id="rId18"/>
    <p:sldId id="271" r:id="rId19"/>
    <p:sldId id="272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3" r:id="rId34"/>
    <p:sldId id="294" r:id="rId35"/>
    <p:sldId id="295" r:id="rId36"/>
    <p:sldId id="291" r:id="rId3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880"/>
    <a:srgbClr val="8027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9A16E4-C72F-429B-A0DB-BE10C4187DF3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487CDE-B8EF-476E-9CE5-F9D5DC38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57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9A16E4-C72F-429B-A0DB-BE10C4187DF3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487CDE-B8EF-476E-9CE5-F9D5DC38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45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9A16E4-C72F-429B-A0DB-BE10C4187DF3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487CDE-B8EF-476E-9CE5-F9D5DC38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10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0867"/>
            <a:ext cx="10515600" cy="78664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2012"/>
            <a:ext cx="10515600" cy="50378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" y="1067679"/>
            <a:ext cx="9763125" cy="95250"/>
          </a:xfrm>
          <a:prstGeom prst="rect">
            <a:avLst/>
          </a:prstGeom>
          <a:solidFill>
            <a:srgbClr val="326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429751" y="1067678"/>
            <a:ext cx="2762249" cy="95251"/>
          </a:xfrm>
          <a:prstGeom prst="rect">
            <a:avLst/>
          </a:prstGeom>
          <a:solidFill>
            <a:srgbClr val="802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" y="6458597"/>
            <a:ext cx="5438774" cy="45719"/>
          </a:xfrm>
          <a:prstGeom prst="rect">
            <a:avLst/>
          </a:prstGeom>
          <a:solidFill>
            <a:srgbClr val="326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656715"/>
            <a:ext cx="5438776" cy="48885"/>
          </a:xfrm>
          <a:prstGeom prst="rect">
            <a:avLst/>
          </a:prstGeom>
          <a:solidFill>
            <a:srgbClr val="802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76900" y="6166992"/>
            <a:ext cx="838199" cy="67464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753223" y="6455434"/>
            <a:ext cx="5438774" cy="45719"/>
          </a:xfrm>
          <a:prstGeom prst="rect">
            <a:avLst/>
          </a:prstGeom>
          <a:solidFill>
            <a:srgbClr val="326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753221" y="6656715"/>
            <a:ext cx="5438776" cy="48885"/>
          </a:xfrm>
          <a:prstGeom prst="rect">
            <a:avLst/>
          </a:prstGeom>
          <a:solidFill>
            <a:srgbClr val="802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19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9A16E4-C72F-429B-A0DB-BE10C4187DF3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487CDE-B8EF-476E-9CE5-F9D5DC38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98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9A16E4-C72F-429B-A0DB-BE10C4187DF3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487CDE-B8EF-476E-9CE5-F9D5DC38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9A16E4-C72F-429B-A0DB-BE10C4187DF3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487CDE-B8EF-476E-9CE5-F9D5DC38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99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9A16E4-C72F-429B-A0DB-BE10C4187DF3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487CDE-B8EF-476E-9CE5-F9D5DC38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17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9A16E4-C72F-429B-A0DB-BE10C4187DF3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487CDE-B8EF-476E-9CE5-F9D5DC38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8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9A16E4-C72F-429B-A0DB-BE10C4187DF3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487CDE-B8EF-476E-9CE5-F9D5DC38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93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9A16E4-C72F-429B-A0DB-BE10C4187DF3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487CDE-B8EF-476E-9CE5-F9D5DC38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2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1667"/>
            <a:ext cx="10515600" cy="735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352287"/>
            <a:ext cx="10515600" cy="482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" y="1067679"/>
            <a:ext cx="9763125" cy="95250"/>
          </a:xfrm>
          <a:prstGeom prst="rect">
            <a:avLst/>
          </a:prstGeom>
          <a:solidFill>
            <a:srgbClr val="326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429751" y="1067678"/>
            <a:ext cx="2762249" cy="95251"/>
          </a:xfrm>
          <a:prstGeom prst="rect">
            <a:avLst/>
          </a:prstGeom>
          <a:solidFill>
            <a:srgbClr val="802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" y="6458597"/>
            <a:ext cx="5438774" cy="45719"/>
          </a:xfrm>
          <a:prstGeom prst="rect">
            <a:avLst/>
          </a:prstGeom>
          <a:solidFill>
            <a:srgbClr val="326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656715"/>
            <a:ext cx="5438776" cy="48885"/>
          </a:xfrm>
          <a:prstGeom prst="rect">
            <a:avLst/>
          </a:prstGeom>
          <a:solidFill>
            <a:srgbClr val="802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76900" y="6166992"/>
            <a:ext cx="838199" cy="674648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6753223" y="6455434"/>
            <a:ext cx="5438774" cy="45719"/>
          </a:xfrm>
          <a:prstGeom prst="rect">
            <a:avLst/>
          </a:prstGeom>
          <a:solidFill>
            <a:srgbClr val="3262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753221" y="6656715"/>
            <a:ext cx="5438776" cy="48885"/>
          </a:xfrm>
          <a:prstGeom prst="rect">
            <a:avLst/>
          </a:prstGeom>
          <a:solidFill>
            <a:srgbClr val="802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27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9467" y="1196623"/>
            <a:ext cx="8929510" cy="134337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Информационно-консультационный семинар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675467"/>
            <a:ext cx="9144000" cy="2582333"/>
          </a:xfrm>
        </p:spPr>
        <p:txBody>
          <a:bodyPr>
            <a:noAutofit/>
          </a:bodyPr>
          <a:lstStyle/>
          <a:p>
            <a:r>
              <a:rPr lang="ru-RU" sz="6000" dirty="0">
                <a:solidFill>
                  <a:srgbClr val="7030A0"/>
                </a:solidFill>
              </a:rPr>
              <a:t>«Разработка Плана качества структурного подразделения (филиала) на 2017 год</a:t>
            </a:r>
            <a:r>
              <a:rPr lang="ru-RU" sz="6000" dirty="0" smtClean="0">
                <a:solidFill>
                  <a:srgbClr val="7030A0"/>
                </a:solidFill>
              </a:rPr>
              <a:t>»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70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61" y="1238251"/>
            <a:ext cx="11898239" cy="5109246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 smtClean="0"/>
              <a:t>5. Число публикаций Университета, индексируемых в информационно-аналитической системе научного цитирования: </a:t>
            </a:r>
            <a:r>
              <a:rPr lang="en-US" dirty="0" smtClean="0"/>
              <a:t>Web of Science</a:t>
            </a:r>
            <a:r>
              <a:rPr lang="ru-RU" dirty="0" smtClean="0"/>
              <a:t> (в расчете на 100 научно-педагогических работников); </a:t>
            </a:r>
            <a:r>
              <a:rPr lang="en-US" dirty="0" smtClean="0"/>
              <a:t>Scopus</a:t>
            </a:r>
            <a:r>
              <a:rPr lang="ru-RU" dirty="0" smtClean="0"/>
              <a:t> (в расчете на 100 научно-педагогических работников).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6. Количество цитированных публикаций, изданных за последние 5 лет, индексируемых в информационно-аналитической системе научного цитирования: </a:t>
            </a:r>
            <a:r>
              <a:rPr lang="en-US" dirty="0" smtClean="0">
                <a:solidFill>
                  <a:srgbClr val="0070C0"/>
                </a:solidFill>
              </a:rPr>
              <a:t>Web of Science</a:t>
            </a:r>
            <a:r>
              <a:rPr lang="ru-RU" dirty="0" smtClean="0">
                <a:solidFill>
                  <a:srgbClr val="0070C0"/>
                </a:solidFill>
              </a:rPr>
              <a:t> (в расчете на 100 научно-педагогических работников); </a:t>
            </a:r>
            <a:r>
              <a:rPr lang="en-US" dirty="0" smtClean="0">
                <a:solidFill>
                  <a:srgbClr val="0070C0"/>
                </a:solidFill>
              </a:rPr>
              <a:t>Scopus</a:t>
            </a:r>
            <a:r>
              <a:rPr lang="ru-RU" dirty="0" smtClean="0">
                <a:solidFill>
                  <a:srgbClr val="0070C0"/>
                </a:solidFill>
              </a:rPr>
              <a:t> (в расчете на 100 научно-педагогических работников).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 smtClean="0"/>
              <a:t>7. Объем научно-исследовательских и опытно-конструкторских работ в расчете на одного научно-педагогического работника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461" y="169413"/>
            <a:ext cx="1231449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700" b="1" dirty="0">
                <a:solidFill>
                  <a:srgbClr val="183880"/>
                </a:solidFill>
              </a:rPr>
              <a:t>Целевые показатели в области </a:t>
            </a:r>
            <a:r>
              <a:rPr lang="ru-RU" sz="2700" b="1" dirty="0" smtClean="0">
                <a:solidFill>
                  <a:srgbClr val="183880"/>
                </a:solidFill>
              </a:rPr>
              <a:t>качества </a:t>
            </a:r>
            <a:br>
              <a:rPr lang="ru-RU" sz="2700" b="1" dirty="0" smtClean="0">
                <a:solidFill>
                  <a:srgbClr val="183880"/>
                </a:solidFill>
              </a:rPr>
            </a:br>
            <a:r>
              <a:rPr lang="ru-RU" sz="2700" b="1" dirty="0" smtClean="0">
                <a:solidFill>
                  <a:srgbClr val="183880"/>
                </a:solidFill>
              </a:rPr>
              <a:t>(</a:t>
            </a:r>
            <a:r>
              <a:rPr lang="ru-RU" sz="2700" b="1" dirty="0">
                <a:solidFill>
                  <a:srgbClr val="183880"/>
                </a:solidFill>
              </a:rPr>
              <a:t>целевые показатели Программы развития </a:t>
            </a:r>
            <a:r>
              <a:rPr lang="ru-RU" sz="2700" b="1" dirty="0" smtClean="0">
                <a:solidFill>
                  <a:srgbClr val="183880"/>
                </a:solidFill>
              </a:rPr>
              <a:t>ФГАОУ </a:t>
            </a:r>
            <a:r>
              <a:rPr lang="ru-RU" sz="2700" b="1" dirty="0">
                <a:solidFill>
                  <a:srgbClr val="183880"/>
                </a:solidFill>
              </a:rPr>
              <a:t>ВО «КФУ им. В.И. Вернадского</a:t>
            </a:r>
            <a:r>
              <a:rPr lang="ru-RU" sz="2700" b="1" dirty="0" smtClean="0">
                <a:solidFill>
                  <a:srgbClr val="183880"/>
                </a:solidFill>
              </a:rPr>
              <a:t>»)</a:t>
            </a:r>
            <a:endParaRPr lang="ru-RU" sz="2700" b="1" dirty="0">
              <a:solidFill>
                <a:srgbClr val="1838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29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61" y="1238251"/>
            <a:ext cx="11898239" cy="5109246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/>
              <a:t>8. Удельный вес численности иностранных студентов, обучающихся по программам </a:t>
            </a:r>
            <a:r>
              <a:rPr lang="ru-RU" dirty="0" err="1"/>
              <a:t>бакалавриата</a:t>
            </a:r>
            <a:r>
              <a:rPr lang="ru-RU" dirty="0"/>
              <a:t>, </a:t>
            </a:r>
            <a:r>
              <a:rPr lang="ru-RU" dirty="0" err="1"/>
              <a:t>специалитета</a:t>
            </a:r>
            <a:r>
              <a:rPr lang="ru-RU" dirty="0"/>
              <a:t>, магистратуры, в общей численности студентов (приведенный контингент</a:t>
            </a:r>
            <a:r>
              <a:rPr lang="ru-RU" dirty="0" smtClean="0"/>
              <a:t>).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9. </a:t>
            </a:r>
            <a:r>
              <a:rPr lang="ru-RU" dirty="0">
                <a:solidFill>
                  <a:srgbClr val="0070C0"/>
                </a:solidFill>
              </a:rPr>
              <a:t>Численность зарубежных ведущих профессоров, преподавателей и исследователей, работающих в образовательной организации не менее одного </a:t>
            </a:r>
            <a:r>
              <a:rPr lang="ru-RU" dirty="0" smtClean="0">
                <a:solidFill>
                  <a:srgbClr val="0070C0"/>
                </a:solidFill>
              </a:rPr>
              <a:t>семестра.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/>
              <a:t>10. Доля доходов университета из средств приносящих доход деятельности в доходах по всем видам финансового обеспечения (деятельности) </a:t>
            </a:r>
            <a:r>
              <a:rPr lang="ru-RU" dirty="0" smtClean="0"/>
              <a:t>университета.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>
                <a:solidFill>
                  <a:srgbClr val="0070C0"/>
                </a:solidFill>
              </a:rPr>
              <a:t>11. Доходы университета из всех источников на одного научно-педагогического </a:t>
            </a:r>
            <a:r>
              <a:rPr lang="ru-RU" dirty="0" smtClean="0">
                <a:solidFill>
                  <a:srgbClr val="0070C0"/>
                </a:solidFill>
              </a:rPr>
              <a:t>работника.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/>
              <a:t>12. Отношение средней заработной платы научно-педагогических работников в университете (из всех источников) к средней заработной плате по экономике </a:t>
            </a:r>
            <a:r>
              <a:rPr lang="ru-RU" dirty="0" smtClean="0"/>
              <a:t>региона.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461" y="169413"/>
            <a:ext cx="1231449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700" b="1" dirty="0">
                <a:solidFill>
                  <a:srgbClr val="183880"/>
                </a:solidFill>
              </a:rPr>
              <a:t>Целевые показатели в области </a:t>
            </a:r>
            <a:r>
              <a:rPr lang="ru-RU" sz="2700" b="1" dirty="0" smtClean="0">
                <a:solidFill>
                  <a:srgbClr val="183880"/>
                </a:solidFill>
              </a:rPr>
              <a:t>качества </a:t>
            </a:r>
            <a:br>
              <a:rPr lang="ru-RU" sz="2700" b="1" dirty="0" smtClean="0">
                <a:solidFill>
                  <a:srgbClr val="183880"/>
                </a:solidFill>
              </a:rPr>
            </a:br>
            <a:r>
              <a:rPr lang="ru-RU" sz="2700" b="1" dirty="0" smtClean="0">
                <a:solidFill>
                  <a:srgbClr val="183880"/>
                </a:solidFill>
              </a:rPr>
              <a:t>(</a:t>
            </a:r>
            <a:r>
              <a:rPr lang="ru-RU" sz="2700" b="1" dirty="0">
                <a:solidFill>
                  <a:srgbClr val="183880"/>
                </a:solidFill>
              </a:rPr>
              <a:t>целевые показатели Программы развития </a:t>
            </a:r>
            <a:r>
              <a:rPr lang="ru-RU" sz="2700" b="1" dirty="0" smtClean="0">
                <a:solidFill>
                  <a:srgbClr val="183880"/>
                </a:solidFill>
              </a:rPr>
              <a:t>ФГАОУ </a:t>
            </a:r>
            <a:r>
              <a:rPr lang="ru-RU" sz="2700" b="1" dirty="0">
                <a:solidFill>
                  <a:srgbClr val="183880"/>
                </a:solidFill>
              </a:rPr>
              <a:t>ВО «КФУ им. В.И. Вернадского</a:t>
            </a:r>
            <a:r>
              <a:rPr lang="ru-RU" sz="2700" b="1" dirty="0" smtClean="0">
                <a:solidFill>
                  <a:srgbClr val="183880"/>
                </a:solidFill>
              </a:rPr>
              <a:t>»)</a:t>
            </a:r>
            <a:endParaRPr lang="ru-RU" sz="2700" b="1" dirty="0">
              <a:solidFill>
                <a:srgbClr val="1838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5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61" y="1238251"/>
            <a:ext cx="11898239" cy="5109246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 smtClean="0"/>
              <a:t>13. Общее количество студентов, обучающихся в Университете по очной форме обучения по программам </a:t>
            </a:r>
            <a:r>
              <a:rPr lang="ru-RU" dirty="0" err="1" smtClean="0"/>
              <a:t>бакалавриата</a:t>
            </a:r>
            <a:r>
              <a:rPr lang="ru-RU" dirty="0" smtClean="0"/>
              <a:t>.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14. Доля образовательных программ, по которым осуществляется обучение студентов с особыми потребностями, в общей численности образовательных программ.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 smtClean="0"/>
              <a:t>15. Количество образовательных программ, реализуемых в формате сетевого взаимодействия (с федеральными университетами и иными научно-образовательными организациями) (нарастающим итогом).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16. Доля основных образовательных программ с использованием современных образовательных технологий (в том числе международные открытые образовательные ресурсы, электронное образование, активные методы обучения) в учебном процессе.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461" y="169413"/>
            <a:ext cx="1231449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700" b="1" dirty="0">
                <a:solidFill>
                  <a:srgbClr val="183880"/>
                </a:solidFill>
              </a:rPr>
              <a:t>Целевые показатели в области </a:t>
            </a:r>
            <a:r>
              <a:rPr lang="ru-RU" sz="2700" b="1" dirty="0" smtClean="0">
                <a:solidFill>
                  <a:srgbClr val="183880"/>
                </a:solidFill>
              </a:rPr>
              <a:t>качества </a:t>
            </a:r>
            <a:br>
              <a:rPr lang="ru-RU" sz="2700" b="1" dirty="0" smtClean="0">
                <a:solidFill>
                  <a:srgbClr val="183880"/>
                </a:solidFill>
              </a:rPr>
            </a:br>
            <a:r>
              <a:rPr lang="ru-RU" sz="2700" b="1" dirty="0" smtClean="0">
                <a:solidFill>
                  <a:srgbClr val="183880"/>
                </a:solidFill>
              </a:rPr>
              <a:t>(</a:t>
            </a:r>
            <a:r>
              <a:rPr lang="ru-RU" sz="2700" b="1" dirty="0">
                <a:solidFill>
                  <a:srgbClr val="183880"/>
                </a:solidFill>
              </a:rPr>
              <a:t>целевые показатели Программы развития </a:t>
            </a:r>
            <a:r>
              <a:rPr lang="ru-RU" sz="2700" b="1" dirty="0" smtClean="0">
                <a:solidFill>
                  <a:srgbClr val="183880"/>
                </a:solidFill>
              </a:rPr>
              <a:t>ФГАОУ </a:t>
            </a:r>
            <a:r>
              <a:rPr lang="ru-RU" sz="2700" b="1" dirty="0">
                <a:solidFill>
                  <a:srgbClr val="183880"/>
                </a:solidFill>
              </a:rPr>
              <a:t>ВО «КФУ им. В.И. Вернадского</a:t>
            </a:r>
            <a:r>
              <a:rPr lang="ru-RU" sz="2700" b="1" dirty="0" smtClean="0">
                <a:solidFill>
                  <a:srgbClr val="183880"/>
                </a:solidFill>
              </a:rPr>
              <a:t>»)</a:t>
            </a:r>
            <a:endParaRPr lang="ru-RU" sz="2700" b="1" dirty="0">
              <a:solidFill>
                <a:srgbClr val="1838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4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61" y="1238251"/>
            <a:ext cx="11898239" cy="5109246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 smtClean="0"/>
              <a:t>17. Количество публикаций в научной периодике, индексируемой Российским индексом научного цитирования, на одного научно-педагогического работника.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18. Количество международных мероприятий, проведенных на базе Университета.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 smtClean="0"/>
              <a:t>19. Доля научно-педагогических работников, прошедших программы повышения квалификации в течение года, в общей численности научно-педагогических работников Университета.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70C0"/>
                </a:solidFill>
              </a:rPr>
              <a:t>20. Удельный вес численности студентов, обучающихся по программам </a:t>
            </a:r>
            <a:r>
              <a:rPr lang="ru-RU" dirty="0" err="1" smtClean="0">
                <a:solidFill>
                  <a:srgbClr val="0070C0"/>
                </a:solidFill>
              </a:rPr>
              <a:t>бакалавриата</a:t>
            </a:r>
            <a:r>
              <a:rPr lang="ru-RU" dirty="0" smtClean="0">
                <a:solidFill>
                  <a:srgbClr val="0070C0"/>
                </a:solidFill>
              </a:rPr>
              <a:t>, магистратуры и подготовки научно-педагогических кадров в аспирантуре, поступивших из других субъектов Российской Федерации.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dirty="0" smtClean="0"/>
              <a:t>21. Количество базовых кафедр, открытых на предприятиях и в организациях реального сектора экономики, а также в научных организациях, подведомственных ФАНО России (нарастающим итогом).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461" y="169413"/>
            <a:ext cx="1231449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700" b="1" dirty="0">
                <a:solidFill>
                  <a:srgbClr val="183880"/>
                </a:solidFill>
              </a:rPr>
              <a:t>Целевые показатели в области </a:t>
            </a:r>
            <a:r>
              <a:rPr lang="ru-RU" sz="2700" b="1" dirty="0" smtClean="0">
                <a:solidFill>
                  <a:srgbClr val="183880"/>
                </a:solidFill>
              </a:rPr>
              <a:t>качества </a:t>
            </a:r>
            <a:br>
              <a:rPr lang="ru-RU" sz="2700" b="1" dirty="0" smtClean="0">
                <a:solidFill>
                  <a:srgbClr val="183880"/>
                </a:solidFill>
              </a:rPr>
            </a:br>
            <a:r>
              <a:rPr lang="ru-RU" sz="2700" b="1" dirty="0" smtClean="0">
                <a:solidFill>
                  <a:srgbClr val="183880"/>
                </a:solidFill>
              </a:rPr>
              <a:t>(</a:t>
            </a:r>
            <a:r>
              <a:rPr lang="ru-RU" sz="2700" b="1" dirty="0">
                <a:solidFill>
                  <a:srgbClr val="183880"/>
                </a:solidFill>
              </a:rPr>
              <a:t>целевые показатели Программы развития </a:t>
            </a:r>
            <a:r>
              <a:rPr lang="ru-RU" sz="2700" b="1" dirty="0" smtClean="0">
                <a:solidFill>
                  <a:srgbClr val="183880"/>
                </a:solidFill>
              </a:rPr>
              <a:t>ФГАОУ </a:t>
            </a:r>
            <a:r>
              <a:rPr lang="ru-RU" sz="2700" b="1" dirty="0">
                <a:solidFill>
                  <a:srgbClr val="183880"/>
                </a:solidFill>
              </a:rPr>
              <a:t>ВО «КФУ им. В.И. Вернадского</a:t>
            </a:r>
            <a:r>
              <a:rPr lang="ru-RU" sz="2700" b="1" dirty="0" smtClean="0">
                <a:solidFill>
                  <a:srgbClr val="183880"/>
                </a:solidFill>
              </a:rPr>
              <a:t>»)</a:t>
            </a:r>
            <a:endParaRPr lang="ru-RU" sz="2700" b="1" dirty="0">
              <a:solidFill>
                <a:srgbClr val="1838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15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rgbClr val="183880"/>
                </a:solidFill>
              </a:rPr>
              <a:t>План качества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9206"/>
            <a:ext cx="10515600" cy="2116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80276C"/>
                </a:solidFill>
              </a:rPr>
              <a:t>План качества</a:t>
            </a:r>
            <a:r>
              <a:rPr lang="ru-RU" dirty="0" smtClean="0"/>
              <a:t> предназначен для управления качеством в конкретной ситуации и представляет собой документ, определяющий какие процедуры и ресурсы, кем и когда следует применять к конкретному проекту, продукту, процессу или контракту.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15334" y="1349205"/>
            <a:ext cx="0" cy="1813095"/>
          </a:xfrm>
          <a:prstGeom prst="line">
            <a:avLst/>
          </a:prstGeom>
          <a:ln w="57150">
            <a:solidFill>
              <a:srgbClr val="18388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38200" y="3441680"/>
            <a:ext cx="1122424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b="1" dirty="0" smtClean="0">
                <a:solidFill>
                  <a:srgbClr val="7030A0"/>
                </a:solidFill>
              </a:rPr>
              <a:t>План качества </a:t>
            </a:r>
            <a:r>
              <a:rPr lang="ru-RU" sz="3500" dirty="0" smtClean="0">
                <a:solidFill>
                  <a:srgbClr val="7030A0"/>
                </a:solidFill>
              </a:rPr>
              <a:t>применительно к структурному подразделению (филиалу) Университета – документ для ежегодного планирования конкретных мероприятий по выполнению Дорожной карты Программы развития</a:t>
            </a:r>
          </a:p>
          <a:p>
            <a:r>
              <a:rPr lang="ru-RU" sz="3500" dirty="0" smtClean="0">
                <a:solidFill>
                  <a:srgbClr val="7030A0"/>
                </a:solidFill>
              </a:rPr>
              <a:t>ФГАОУ ВО «КФУ им. В.И. Вернадского» на 2015-2024 годы</a:t>
            </a:r>
            <a:endParaRPr lang="ru-RU" sz="35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33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rgbClr val="183880"/>
                </a:solidFill>
              </a:rPr>
              <a:t>Форма плана качества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22" y="1219199"/>
            <a:ext cx="11875911" cy="519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rgbClr val="183880"/>
                </a:solidFill>
              </a:rPr>
              <a:t>Форма плана качества</a:t>
            </a:r>
          </a:p>
        </p:txBody>
      </p:sp>
      <p:sp>
        <p:nvSpPr>
          <p:cNvPr id="3" name="AutoShape 2" descr="https://af12.mail.ru/cgi-bin/readmsg?id=14919837210000000603;0;1;1&amp;mode=attachment&amp;email=smk.kfu@mail.ru&amp;bs=2894&amp;bl=43447&amp;ct=image%2fpng&amp;cn=image.png&amp;cte=binary"/>
          <p:cNvSpPr>
            <a:spLocks noChangeAspect="1" noChangeArrowheads="1"/>
          </p:cNvSpPr>
          <p:nvPr/>
        </p:nvSpPr>
        <p:spPr bwMode="auto">
          <a:xfrm>
            <a:off x="564444" y="1794933"/>
            <a:ext cx="10789356" cy="448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af12.mail.ru/cgi-bin/readmsg?id=14919837210000000603;0;1;1&amp;mode=attachment&amp;email=smk.kfu@mail.ru&amp;bs=2894&amp;bl=43447&amp;ct=image%2fpng&amp;cn=image.png&amp;cte=binary"/>
          <p:cNvSpPr>
            <a:spLocks noChangeAspect="1" noChangeArrowheads="1"/>
          </p:cNvSpPr>
          <p:nvPr/>
        </p:nvSpPr>
        <p:spPr bwMode="auto">
          <a:xfrm>
            <a:off x="155574" y="-144463"/>
            <a:ext cx="3750381" cy="375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12" y="1252844"/>
            <a:ext cx="11627556" cy="502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96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764" y="364725"/>
            <a:ext cx="105156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>
                <a:solidFill>
                  <a:srgbClr val="183880"/>
                </a:solidFill>
              </a:rPr>
              <a:t>Рекомендации по разработке Плана качества структурного подразделения (филиала) на 2017 год</a:t>
            </a:r>
            <a:br>
              <a:rPr lang="ru-RU" sz="3600" b="1" dirty="0">
                <a:solidFill>
                  <a:srgbClr val="183880"/>
                </a:solidFill>
              </a:rPr>
            </a:b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4" y="1608619"/>
            <a:ext cx="12049126" cy="4543825"/>
          </a:xfrm>
        </p:spPr>
        <p:txBody>
          <a:bodyPr>
            <a:noAutofit/>
          </a:bodyPr>
          <a:lstStyle/>
          <a:p>
            <a:pPr lvl="0"/>
            <a:r>
              <a:rPr lang="ru-RU" sz="2200" dirty="0" smtClean="0"/>
              <a:t>В </a:t>
            </a:r>
            <a:r>
              <a:rPr lang="ru-RU" sz="2200" dirty="0"/>
              <a:t>качестве исходной информации используются Дорожная карта СП(Ф) по выполнению целевых показателей Программы развития Университета на 2015-2024 годы и План работы СП(Ф) на 2017 календарный год.</a:t>
            </a:r>
          </a:p>
          <a:p>
            <a:pPr lvl="0"/>
            <a:r>
              <a:rPr lang="ru-RU" sz="2200" dirty="0">
                <a:solidFill>
                  <a:srgbClr val="7030A0"/>
                </a:solidFill>
              </a:rPr>
              <a:t>План качества СП(Ф) на 2017 год должен охватывать только виды основной деятельности Университета: образовательную деятельность в сфере высшего образования и научно-исследовательскую деятельность.</a:t>
            </a:r>
          </a:p>
          <a:p>
            <a:pPr lvl="0"/>
            <a:r>
              <a:rPr lang="ru-RU" sz="2200" dirty="0"/>
              <a:t>Из Дорожной карты СП(Ф) для включения в План качества СП(Ф) на 2017 год берутся мероприятия, которые запланированы Дорожной картой на 2017 год.</a:t>
            </a:r>
          </a:p>
          <a:p>
            <a:pPr lvl="0"/>
            <a:r>
              <a:rPr lang="ru-RU" sz="2200" dirty="0">
                <a:solidFill>
                  <a:srgbClr val="7030A0"/>
                </a:solidFill>
              </a:rPr>
              <a:t>Из Плана работы СП(Ф) на 2017 год для включения в План качества СП(Ф) на 2017 год берутся наиболее значимые мероприятия, способствующие повышению качества результатов образовательной и научной деятельности СП(Ф), результат выполнения которых можно выразить количественно и измерить</a:t>
            </a:r>
            <a:r>
              <a:rPr lang="ru-RU" sz="2200" dirty="0" smtClean="0">
                <a:solidFill>
                  <a:srgbClr val="7030A0"/>
                </a:solidFill>
              </a:rPr>
              <a:t>.</a:t>
            </a:r>
            <a:endParaRPr lang="ru-RU" sz="2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370417"/>
            <a:ext cx="105156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>
                <a:solidFill>
                  <a:srgbClr val="183880"/>
                </a:solidFill>
              </a:rPr>
              <a:t>Рекомендации по разработке Плана качества структурного подразделения (филиала) на 2017 год</a:t>
            </a:r>
            <a:br>
              <a:rPr lang="ru-RU" sz="3600" b="1" dirty="0">
                <a:solidFill>
                  <a:srgbClr val="183880"/>
                </a:solidFill>
              </a:rPr>
            </a:b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4" y="1258664"/>
            <a:ext cx="12049126" cy="5037859"/>
          </a:xfrm>
        </p:spPr>
        <p:txBody>
          <a:bodyPr>
            <a:noAutofit/>
          </a:bodyPr>
          <a:lstStyle/>
          <a:p>
            <a:pPr lvl="0"/>
            <a:r>
              <a:rPr lang="ru-RU" sz="2200" dirty="0" smtClean="0"/>
              <a:t>Предлагается </a:t>
            </a:r>
            <a:r>
              <a:rPr lang="ru-RU" sz="2200" dirty="0"/>
              <a:t>примерный шаблон Плана качества СП(Ф) на 2017 год, который перерабатывается с учетом конкретных мероприятий, может быть расширен или сокращен.</a:t>
            </a:r>
          </a:p>
          <a:p>
            <a:pPr lvl="0"/>
            <a:r>
              <a:rPr lang="ru-RU" sz="2200" dirty="0">
                <a:solidFill>
                  <a:srgbClr val="7030A0"/>
                </a:solidFill>
              </a:rPr>
              <a:t>Раздел </a:t>
            </a:r>
            <a:r>
              <a:rPr lang="ru-RU" sz="2200" b="1" dirty="0">
                <a:solidFill>
                  <a:srgbClr val="0070C0"/>
                </a:solidFill>
              </a:rPr>
              <a:t>«Вероятные риски и возможные пути их минимизации» </a:t>
            </a:r>
            <a:r>
              <a:rPr lang="ru-RU" sz="2200" dirty="0" smtClean="0">
                <a:solidFill>
                  <a:srgbClr val="7030A0"/>
                </a:solidFill>
              </a:rPr>
              <a:t>должен включать перечень факторов, которые с определенной вероятностью могут повлиять на выполнение целевых показателей, достижение результатов Программы развития.</a:t>
            </a:r>
          </a:p>
          <a:p>
            <a:pPr marL="0" lvl="0" indent="0">
              <a:buNone/>
            </a:pPr>
            <a:r>
              <a:rPr lang="ru-RU" sz="2200" dirty="0" smtClean="0">
                <a:solidFill>
                  <a:srgbClr val="7030A0"/>
                </a:solidFill>
              </a:rPr>
              <a:t>В качестве путей минимизации рисков рекомендуется указывать основные меры воздействия на риски, которые приведут к минимизации негативных последствий рисков в случае их реализации, либо не позволят рискам реализоваться. </a:t>
            </a:r>
          </a:p>
          <a:p>
            <a:pPr lvl="0"/>
            <a:r>
              <a:rPr lang="ru-RU" sz="2200" dirty="0" smtClean="0"/>
              <a:t>В </a:t>
            </a:r>
            <a:r>
              <a:rPr lang="ru-RU" sz="2200" dirty="0"/>
              <a:t>разделе </a:t>
            </a:r>
            <a:r>
              <a:rPr lang="ru-RU" sz="2200" b="1" dirty="0">
                <a:solidFill>
                  <a:srgbClr val="0070C0"/>
                </a:solidFill>
              </a:rPr>
              <a:t>«Ответственный исполнитель» </a:t>
            </a:r>
            <a:r>
              <a:rPr lang="ru-RU" sz="2200" dirty="0"/>
              <a:t>указываются Ф.И.О</a:t>
            </a:r>
            <a:r>
              <a:rPr lang="ru-RU" sz="2200" dirty="0" smtClean="0"/>
              <a:t>. и должность лица</a:t>
            </a:r>
            <a:r>
              <a:rPr lang="ru-RU" sz="2200" dirty="0"/>
              <a:t>, ответственного за выполнение мероприятия.</a:t>
            </a:r>
          </a:p>
          <a:p>
            <a:pPr lvl="0"/>
            <a:r>
              <a:rPr lang="ru-RU" sz="2200" dirty="0">
                <a:solidFill>
                  <a:srgbClr val="7030A0"/>
                </a:solidFill>
              </a:rPr>
              <a:t>В Плане качества СП(Ф) на 2017 год указываются мероприятия, выполнение которых начато и планируется к завершению в 2017 году. При указании мероприятия, переходящего на следующий год, указывается только та его часть, которая должна быть завершена в 2017 году</a:t>
            </a:r>
            <a:r>
              <a:rPr lang="ru-RU" sz="2200" dirty="0" smtClean="0">
                <a:solidFill>
                  <a:srgbClr val="7030A0"/>
                </a:solidFill>
              </a:rPr>
              <a:t>.</a:t>
            </a:r>
            <a:endParaRPr lang="ru-RU" sz="2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1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370417"/>
            <a:ext cx="105156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smtClean="0">
                <a:solidFill>
                  <a:srgbClr val="183880"/>
                </a:solidFill>
              </a:rPr>
              <a:t>Структура Плана качества </a:t>
            </a:r>
            <a:r>
              <a:rPr lang="ru-RU" sz="3600" b="1" dirty="0">
                <a:solidFill>
                  <a:srgbClr val="183880"/>
                </a:solidFill>
              </a:rPr>
              <a:t>на 2017 год</a:t>
            </a:r>
            <a:br>
              <a:rPr lang="ru-RU" sz="3600" b="1" dirty="0">
                <a:solidFill>
                  <a:srgbClr val="183880"/>
                </a:solidFill>
              </a:rPr>
            </a:b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4" y="1258664"/>
            <a:ext cx="12049126" cy="5037859"/>
          </a:xfrm>
        </p:spPr>
        <p:txBody>
          <a:bodyPr>
            <a:noAutofit/>
          </a:bodyPr>
          <a:lstStyle/>
          <a:p>
            <a:pPr eaLnBrk="0" hangingPunct="0"/>
            <a:r>
              <a:rPr lang="ru-RU" sz="4800" dirty="0">
                <a:solidFill>
                  <a:srgbClr val="7030A0"/>
                </a:solidFill>
              </a:rPr>
              <a:t>Н</a:t>
            </a:r>
            <a:r>
              <a:rPr lang="ru-RU" sz="4800" dirty="0" smtClean="0">
                <a:solidFill>
                  <a:srgbClr val="7030A0"/>
                </a:solidFill>
              </a:rPr>
              <a:t>аправления </a:t>
            </a:r>
            <a:r>
              <a:rPr lang="ru-RU" sz="4800" dirty="0">
                <a:solidFill>
                  <a:srgbClr val="7030A0"/>
                </a:solidFill>
              </a:rPr>
              <a:t>и мероприятия </a:t>
            </a:r>
            <a:r>
              <a:rPr lang="ru-RU" dirty="0" smtClean="0"/>
              <a:t>– согласно </a:t>
            </a:r>
            <a:r>
              <a:rPr lang="ru-RU" dirty="0"/>
              <a:t>приложению 1 к Дорожной карте Программы развития ФГАОУ ВО «КФУ им. В.И. Вернадского», утвержденной приказом ректора от 16.06.2015 № 400</a:t>
            </a:r>
            <a:endParaRPr lang="ru-RU" b="1" dirty="0"/>
          </a:p>
          <a:p>
            <a:pPr eaLnBrk="0" hangingPunct="0"/>
            <a:r>
              <a:rPr lang="ru-RU" sz="4800" dirty="0">
                <a:solidFill>
                  <a:srgbClr val="7030A0"/>
                </a:solidFill>
              </a:rPr>
              <a:t>Ц</a:t>
            </a:r>
            <a:r>
              <a:rPr lang="ru-RU" sz="4800" dirty="0" smtClean="0">
                <a:solidFill>
                  <a:srgbClr val="7030A0"/>
                </a:solidFill>
              </a:rPr>
              <a:t>елевые показатели </a:t>
            </a:r>
            <a:r>
              <a:rPr lang="ru-RU" dirty="0" smtClean="0"/>
              <a:t>– согласно приложению 2 к Дорожной карте Программы развития ФГАОУ ВО «КФУ им. В.И. Вернадского», утвержденной приказом ректора от 16.06.2015 № 400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6530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878" y="1427146"/>
            <a:ext cx="12222963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altLang="ru-RU" sz="4000" b="1" i="1" dirty="0" smtClean="0">
                <a:solidFill>
                  <a:srgbClr val="183880"/>
                </a:solidFill>
              </a:rPr>
              <a:t>Системы менеджмента качества. Требования</a:t>
            </a:r>
            <a:endParaRPr lang="ru-RU" sz="4000" b="1" i="1" dirty="0">
              <a:solidFill>
                <a:srgbClr val="18388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2263" y="836613"/>
            <a:ext cx="8821737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3498850" algn="l"/>
              </a:tabLst>
            </a:pPr>
            <a:endParaRPr lang="ru-RU" altLang="ru-RU" sz="22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2263" y="2329683"/>
            <a:ext cx="11359839" cy="172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indent="0" algn="just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rgbClr val="80276C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ctr">
              <a:spcBef>
                <a:spcPts val="0"/>
              </a:spcBef>
            </a:pPr>
            <a:r>
              <a:rPr lang="ru-RU" sz="3200" dirty="0" smtClean="0"/>
              <a:t>Основные акценты:</a:t>
            </a:r>
            <a:endParaRPr lang="ru-RU" sz="3200" dirty="0"/>
          </a:p>
          <a:p>
            <a:pPr>
              <a:spcBef>
                <a:spcPts val="0"/>
              </a:spcBef>
            </a:pPr>
            <a:endParaRPr lang="ru-RU" sz="18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b="0" dirty="0">
                <a:solidFill>
                  <a:schemeClr val="tx1"/>
                </a:solidFill>
              </a:rPr>
              <a:t>Ориентация на качество менеджмента в организации;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b="0" dirty="0" smtClean="0">
                <a:solidFill>
                  <a:schemeClr val="tx1"/>
                </a:solidFill>
              </a:rPr>
              <a:t>Ориентация на управление </a:t>
            </a:r>
            <a:r>
              <a:rPr lang="ru-RU" b="0" dirty="0">
                <a:solidFill>
                  <a:schemeClr val="tx1"/>
                </a:solidFill>
              </a:rPr>
              <a:t>рисками (риск-менеджмент);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b="0" dirty="0" smtClean="0">
                <a:solidFill>
                  <a:schemeClr val="tx1"/>
                </a:solidFill>
              </a:rPr>
              <a:t>Новые </a:t>
            </a:r>
            <a:r>
              <a:rPr lang="ru-RU" b="0" dirty="0">
                <a:solidFill>
                  <a:schemeClr val="tx1"/>
                </a:solidFill>
              </a:rPr>
              <a:t>требования к составу, структуре и содержанию основной обязательной документации;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b="0" dirty="0" smtClean="0">
                <a:solidFill>
                  <a:schemeClr val="tx1"/>
                </a:solidFill>
              </a:rPr>
              <a:t>Более детальные требования </a:t>
            </a:r>
            <a:r>
              <a:rPr lang="ru-RU" b="0" dirty="0">
                <a:solidFill>
                  <a:schemeClr val="tx1"/>
                </a:solidFill>
              </a:rPr>
              <a:t>к управлению процессами в организации и целями в области качества (планирование и контроль</a:t>
            </a:r>
            <a:r>
              <a:rPr lang="ru-RU" b="0" dirty="0" smtClean="0">
                <a:solidFill>
                  <a:schemeClr val="tx1"/>
                </a:solidFill>
              </a:rPr>
              <a:t>)</a:t>
            </a:r>
            <a:endParaRPr lang="ru-RU" b="0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96309" y="1444455"/>
            <a:ext cx="0" cy="752030"/>
          </a:xfrm>
          <a:prstGeom prst="line">
            <a:avLst/>
          </a:prstGeom>
          <a:ln w="57150">
            <a:solidFill>
              <a:srgbClr val="80276C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/>
          <p:cNvSpPr txBox="1">
            <a:spLocks/>
          </p:cNvSpPr>
          <p:nvPr/>
        </p:nvSpPr>
        <p:spPr>
          <a:xfrm>
            <a:off x="838200" y="160867"/>
            <a:ext cx="10515600" cy="786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183880"/>
                </a:solidFill>
              </a:rPr>
              <a:t>Стандарт ГОСТ Р ИСО</a:t>
            </a:r>
            <a:r>
              <a:rPr lang="en-US" b="1" dirty="0" smtClean="0">
                <a:solidFill>
                  <a:srgbClr val="183880"/>
                </a:solidFill>
              </a:rPr>
              <a:t> 9001</a:t>
            </a:r>
            <a:r>
              <a:rPr lang="ru-RU" b="1" dirty="0" smtClean="0">
                <a:solidFill>
                  <a:srgbClr val="183880"/>
                </a:solidFill>
              </a:rPr>
              <a:t>-2015</a:t>
            </a:r>
            <a:endParaRPr lang="ru-RU" b="1" dirty="0">
              <a:solidFill>
                <a:srgbClr val="1838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79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370417"/>
            <a:ext cx="105156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. Модернизация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образовательной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деятельности </a:t>
            </a:r>
            <a:b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4" y="1157064"/>
            <a:ext cx="12049126" cy="5037859"/>
          </a:xfrm>
        </p:spPr>
        <p:txBody>
          <a:bodyPr>
            <a:noAutofit/>
          </a:bodyPr>
          <a:lstStyle/>
          <a:p>
            <a:pPr marL="0" indent="0" algn="ctr" eaLnBrk="0" hangingPunct="0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4 группы мероприятий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marL="0" indent="0" eaLnBrk="0" hangingPunc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Мероприятие </a:t>
            </a:r>
            <a:r>
              <a:rPr lang="en-US" sz="2400" b="1" dirty="0" smtClean="0">
                <a:solidFill>
                  <a:srgbClr val="7030A0"/>
                </a:solidFill>
              </a:rPr>
              <a:t>I</a:t>
            </a:r>
            <a:r>
              <a:rPr lang="ru-RU" sz="2400" b="1" dirty="0" smtClean="0">
                <a:solidFill>
                  <a:srgbClr val="7030A0"/>
                </a:solidFill>
              </a:rPr>
              <a:t>.1 </a:t>
            </a:r>
            <a:r>
              <a:rPr lang="ru-RU" sz="2400" b="1" dirty="0" smtClean="0"/>
              <a:t>- </a:t>
            </a:r>
            <a:r>
              <a:rPr lang="ru-RU" sz="2400" dirty="0"/>
              <a:t>Создание новых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конкурентоспособных образовательных программ</a:t>
            </a:r>
            <a:r>
              <a:rPr lang="ru-RU" sz="2400" dirty="0"/>
              <a:t>, соответствующих нормативно-правовым требованиям и требованиям профессиональных стандартов, в том числе для системы дополнительного образования и по заказу предприятий реального сектора экономики, востребованных на российском и международном образовательных </a:t>
            </a:r>
            <a:r>
              <a:rPr lang="ru-RU" sz="2400" dirty="0" smtClean="0"/>
              <a:t>рынках</a:t>
            </a:r>
          </a:p>
          <a:p>
            <a:pPr marL="0" indent="0" eaLnBrk="0" hangingPunct="0">
              <a:buNone/>
            </a:pPr>
            <a:r>
              <a:rPr lang="ru-RU" sz="2400" b="1" dirty="0">
                <a:solidFill>
                  <a:srgbClr val="7030A0"/>
                </a:solidFill>
              </a:rPr>
              <a:t>Мероприятие </a:t>
            </a:r>
            <a:r>
              <a:rPr lang="en-US" sz="2400" b="1" dirty="0">
                <a:solidFill>
                  <a:srgbClr val="7030A0"/>
                </a:solidFill>
              </a:rPr>
              <a:t>I</a:t>
            </a:r>
            <a:r>
              <a:rPr lang="ru-RU" sz="2400" b="1" dirty="0" smtClean="0">
                <a:solidFill>
                  <a:srgbClr val="7030A0"/>
                </a:solidFill>
              </a:rPr>
              <a:t>.2 </a:t>
            </a:r>
            <a:r>
              <a:rPr lang="ru-RU" sz="2400" b="1" dirty="0" smtClean="0"/>
              <a:t>- </a:t>
            </a:r>
            <a:r>
              <a:rPr lang="ru-RU" sz="2400" dirty="0"/>
              <a:t>Внедрение в образовательный процесс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современного учебного оборудования и современных образовательных технологий</a:t>
            </a:r>
            <a:r>
              <a:rPr lang="ru-RU" sz="2400" dirty="0"/>
              <a:t>, в том числе открытых онлайн-курсов, активных методов </a:t>
            </a:r>
            <a:r>
              <a:rPr lang="ru-RU" sz="2400" dirty="0" smtClean="0"/>
              <a:t>обучения</a:t>
            </a:r>
          </a:p>
          <a:p>
            <a:pPr marL="0" indent="0" eaLnBrk="0" hangingPunct="0">
              <a:buNone/>
            </a:pPr>
            <a:r>
              <a:rPr lang="ru-RU" sz="2400" b="1" dirty="0">
                <a:solidFill>
                  <a:srgbClr val="7030A0"/>
                </a:solidFill>
              </a:rPr>
              <a:t>Мероприятие </a:t>
            </a:r>
            <a:r>
              <a:rPr lang="en-US" sz="2400" b="1" dirty="0">
                <a:solidFill>
                  <a:srgbClr val="7030A0"/>
                </a:solidFill>
              </a:rPr>
              <a:t>I</a:t>
            </a:r>
            <a:r>
              <a:rPr lang="ru-RU" sz="2400" b="1" dirty="0" smtClean="0">
                <a:solidFill>
                  <a:srgbClr val="7030A0"/>
                </a:solidFill>
              </a:rPr>
              <a:t>.3 </a:t>
            </a:r>
            <a:r>
              <a:rPr lang="ru-RU" sz="2400" b="1" dirty="0" smtClean="0"/>
              <a:t>- </a:t>
            </a:r>
            <a:r>
              <a:rPr lang="ru-RU" sz="2400" dirty="0"/>
              <a:t>Развитие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современных форм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профориентационной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работы</a:t>
            </a:r>
            <a:r>
              <a:rPr lang="ru-RU" sz="2400" dirty="0"/>
              <a:t> в целях привлечения талантливых абитуриентов, в том числе с высоким баллом единого государственного </a:t>
            </a:r>
            <a:r>
              <a:rPr lang="ru-RU" sz="2400" dirty="0" smtClean="0"/>
              <a:t>экзамена</a:t>
            </a:r>
          </a:p>
          <a:p>
            <a:pPr marL="0" indent="0" eaLnBrk="0" hangingPunct="0">
              <a:buNone/>
            </a:pPr>
            <a:r>
              <a:rPr lang="ru-RU" sz="2400" b="1" dirty="0">
                <a:solidFill>
                  <a:srgbClr val="7030A0"/>
                </a:solidFill>
              </a:rPr>
              <a:t>Мероприятие </a:t>
            </a:r>
            <a:r>
              <a:rPr lang="en-US" sz="2400" b="1" dirty="0">
                <a:solidFill>
                  <a:srgbClr val="7030A0"/>
                </a:solidFill>
              </a:rPr>
              <a:t>I</a:t>
            </a:r>
            <a:r>
              <a:rPr lang="ru-RU" sz="2400" b="1" dirty="0" smtClean="0">
                <a:solidFill>
                  <a:srgbClr val="7030A0"/>
                </a:solidFill>
              </a:rPr>
              <a:t>.4 </a:t>
            </a:r>
            <a:r>
              <a:rPr lang="ru-RU" sz="2400" b="1" dirty="0" smtClean="0"/>
              <a:t>- </a:t>
            </a:r>
            <a:r>
              <a:rPr lang="ru-RU" sz="2400" dirty="0" smtClean="0"/>
              <a:t>Создание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образовательных программ с использованием сетевой формы</a:t>
            </a:r>
            <a:r>
              <a:rPr lang="ru-RU" sz="2400" dirty="0" smtClean="0"/>
              <a:t>, в том числе </a:t>
            </a:r>
            <a:r>
              <a:rPr lang="ru-RU" sz="2400" dirty="0"/>
              <a:t>в </a:t>
            </a:r>
            <a:r>
              <a:rPr lang="ru-RU" sz="2400" dirty="0" smtClean="0"/>
              <a:t>рамках </a:t>
            </a:r>
            <a:r>
              <a:rPr lang="ru-RU" sz="2400" dirty="0"/>
              <a:t>сети федеральных университетов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9721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370417"/>
            <a:ext cx="105156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II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. Создание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современного научно-исследовательского и инновационного комплекса </a:t>
            </a:r>
            <a:r>
              <a:rPr lang="ru-RU" sz="3600" b="1" dirty="0">
                <a:solidFill>
                  <a:srgbClr val="183880"/>
                </a:solidFill>
              </a:rPr>
              <a:t/>
            </a:r>
            <a:br>
              <a:rPr lang="ru-RU" sz="3600" b="1" dirty="0">
                <a:solidFill>
                  <a:srgbClr val="183880"/>
                </a:solidFill>
              </a:rPr>
            </a:b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4" y="1258664"/>
            <a:ext cx="12049126" cy="5037859"/>
          </a:xfrm>
        </p:spPr>
        <p:txBody>
          <a:bodyPr>
            <a:noAutofit/>
          </a:bodyPr>
          <a:lstStyle/>
          <a:p>
            <a:pPr marL="0" indent="0" algn="ctr" eaLnBrk="0" hangingPunct="0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4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группы мероприятий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Мероприятие </a:t>
            </a:r>
            <a:r>
              <a:rPr lang="en-US" sz="2400" b="1" dirty="0">
                <a:solidFill>
                  <a:srgbClr val="7030A0"/>
                </a:solidFill>
              </a:rPr>
              <a:t>I</a:t>
            </a:r>
            <a:r>
              <a:rPr lang="en-US" sz="2400" b="1" dirty="0" smtClean="0">
                <a:solidFill>
                  <a:srgbClr val="7030A0"/>
                </a:solidFill>
              </a:rPr>
              <a:t>I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>1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/>
              <a:t>- </a:t>
            </a:r>
            <a:r>
              <a:rPr lang="ru-RU" sz="2400" dirty="0"/>
              <a:t>Интеграция научной и образовательной деятельности в рамках проведения исследований по приоритетным научным </a:t>
            </a:r>
            <a:r>
              <a:rPr lang="ru-RU" sz="2400" dirty="0" smtClean="0"/>
              <a:t>направлениям</a:t>
            </a:r>
            <a:endParaRPr lang="en-US" sz="2400" dirty="0" smtClean="0"/>
          </a:p>
          <a:p>
            <a:pPr eaLnBrk="0" hangingPunct="0"/>
            <a:r>
              <a:rPr lang="ru-RU" sz="2400" b="1" dirty="0">
                <a:solidFill>
                  <a:srgbClr val="7030A0"/>
                </a:solidFill>
              </a:rPr>
              <a:t>Мероприятие </a:t>
            </a:r>
            <a:r>
              <a:rPr lang="en-US" sz="2400" b="1" dirty="0">
                <a:solidFill>
                  <a:srgbClr val="7030A0"/>
                </a:solidFill>
              </a:rPr>
              <a:t>II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>2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/>
              <a:t>-</a:t>
            </a:r>
            <a:r>
              <a:rPr lang="en-US" sz="2400" b="1" dirty="0" smtClean="0"/>
              <a:t> </a:t>
            </a:r>
            <a:r>
              <a:rPr lang="ru-RU" sz="2400" dirty="0"/>
              <a:t>Создание конкурентоспособных научных лабораторий и центров, оснащенных современным оборудованием, по прорывным для университета тематикам в рамках приоритетных направлений </a:t>
            </a:r>
            <a:r>
              <a:rPr lang="ru-RU" sz="2400" dirty="0" smtClean="0"/>
              <a:t>исследований</a:t>
            </a:r>
            <a:endParaRPr lang="en-US" sz="2400" dirty="0" smtClean="0"/>
          </a:p>
          <a:p>
            <a:pPr eaLnBrk="0" hangingPunct="0"/>
            <a:r>
              <a:rPr lang="ru-RU" sz="2400" b="1" dirty="0">
                <a:solidFill>
                  <a:srgbClr val="7030A0"/>
                </a:solidFill>
              </a:rPr>
              <a:t>Мероприятие </a:t>
            </a:r>
            <a:r>
              <a:rPr lang="en-US" sz="2400" b="1" dirty="0">
                <a:solidFill>
                  <a:srgbClr val="7030A0"/>
                </a:solidFill>
              </a:rPr>
              <a:t>II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>3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/>
              <a:t>-</a:t>
            </a:r>
            <a:r>
              <a:rPr lang="en-US" sz="2400" b="1" dirty="0" smtClean="0"/>
              <a:t> </a:t>
            </a:r>
            <a:r>
              <a:rPr lang="ru-RU" sz="2400" dirty="0"/>
              <a:t>Формирование центров компетенций и экспертизы по направлениям, актуальным для устойчивого развития </a:t>
            </a:r>
            <a:r>
              <a:rPr lang="ru-RU" sz="2400" dirty="0" smtClean="0"/>
              <a:t>региона</a:t>
            </a:r>
            <a:endParaRPr lang="en-US" sz="2400" dirty="0" smtClean="0"/>
          </a:p>
          <a:p>
            <a:pPr eaLnBrk="0" hangingPunct="0"/>
            <a:r>
              <a:rPr lang="ru-RU" sz="2400" b="1" dirty="0">
                <a:solidFill>
                  <a:srgbClr val="7030A0"/>
                </a:solidFill>
              </a:rPr>
              <a:t>Мероприятие </a:t>
            </a:r>
            <a:r>
              <a:rPr lang="en-US" sz="2400" b="1" dirty="0">
                <a:solidFill>
                  <a:srgbClr val="7030A0"/>
                </a:solidFill>
              </a:rPr>
              <a:t>II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>4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/>
              <a:t>-</a:t>
            </a:r>
            <a:r>
              <a:rPr lang="en-US" sz="2400" b="1" dirty="0" smtClean="0"/>
              <a:t> </a:t>
            </a:r>
            <a:r>
              <a:rPr lang="ru-RU" sz="2400" dirty="0"/>
              <a:t>Развитие инновационной деятельности университета, в том числе в партнерстве с предприятиями и организациями реального сектора экономики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6505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370417"/>
            <a:ext cx="105156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III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Р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азвитие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кадрового потенциала </a:t>
            </a:r>
            <a:r>
              <a:rPr lang="ru-RU" sz="3600" b="1" dirty="0">
                <a:solidFill>
                  <a:srgbClr val="183880"/>
                </a:solidFill>
              </a:rPr>
              <a:t/>
            </a:r>
            <a:br>
              <a:rPr lang="ru-RU" sz="3600" b="1" dirty="0">
                <a:solidFill>
                  <a:srgbClr val="183880"/>
                </a:solidFill>
              </a:rPr>
            </a:b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4" y="1258664"/>
            <a:ext cx="12049126" cy="5037859"/>
          </a:xfrm>
        </p:spPr>
        <p:txBody>
          <a:bodyPr>
            <a:noAutofit/>
          </a:bodyPr>
          <a:lstStyle/>
          <a:p>
            <a:pPr marL="0" indent="0" algn="ctr" eaLnBrk="0" hangingPunct="0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5 групп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мероприятий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Мероприятие </a:t>
            </a:r>
            <a:r>
              <a:rPr lang="en-US" sz="2400" b="1" dirty="0" smtClean="0">
                <a:solidFill>
                  <a:srgbClr val="7030A0"/>
                </a:solidFill>
              </a:rPr>
              <a:t>III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dirty="0">
                <a:solidFill>
                  <a:srgbClr val="7030A0"/>
                </a:solidFill>
              </a:rPr>
              <a:t>1</a:t>
            </a:r>
            <a:r>
              <a:rPr lang="ru-RU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smtClean="0"/>
              <a:t>- </a:t>
            </a:r>
            <a:r>
              <a:rPr lang="ru-RU" sz="2400" dirty="0"/>
              <a:t>Повышение квалификации и профессиональная переподготовка работников университета</a:t>
            </a:r>
            <a:endParaRPr lang="en-US" sz="2400" b="1" dirty="0" smtClean="0"/>
          </a:p>
          <a:p>
            <a:pPr eaLnBrk="0" hangingPunct="0"/>
            <a:r>
              <a:rPr lang="ru-RU" sz="2400" b="1" dirty="0">
                <a:solidFill>
                  <a:srgbClr val="7030A0"/>
                </a:solidFill>
              </a:rPr>
              <a:t>Мероприятие </a:t>
            </a:r>
            <a:r>
              <a:rPr lang="en-US" sz="2400" b="1" dirty="0">
                <a:solidFill>
                  <a:srgbClr val="7030A0"/>
                </a:solidFill>
              </a:rPr>
              <a:t>III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>2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/>
              <a:t>-</a:t>
            </a:r>
            <a:r>
              <a:rPr lang="en-US" sz="2400" b="1" dirty="0" smtClean="0"/>
              <a:t> </a:t>
            </a:r>
            <a:r>
              <a:rPr lang="ru-RU" sz="2400" dirty="0"/>
              <a:t>Стимулирование академической мобильности работников университета и обучающихся в университете</a:t>
            </a:r>
            <a:endParaRPr lang="ru-RU" sz="2400" b="1" dirty="0"/>
          </a:p>
          <a:p>
            <a:pPr eaLnBrk="0" hangingPunct="0"/>
            <a:r>
              <a:rPr lang="ru-RU" sz="2400" b="1" dirty="0">
                <a:solidFill>
                  <a:srgbClr val="7030A0"/>
                </a:solidFill>
              </a:rPr>
              <a:t>Мероприятие </a:t>
            </a:r>
            <a:r>
              <a:rPr lang="en-US" sz="2400" b="1" dirty="0">
                <a:solidFill>
                  <a:srgbClr val="7030A0"/>
                </a:solidFill>
              </a:rPr>
              <a:t>III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>3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/>
              <a:t>-</a:t>
            </a:r>
            <a:r>
              <a:rPr lang="en-US" sz="2400" b="1" dirty="0" smtClean="0"/>
              <a:t> </a:t>
            </a:r>
            <a:r>
              <a:rPr lang="ru-RU" sz="2400" dirty="0"/>
              <a:t>Привлечение талантливых специалистов из других субъектов Российской Федерации и иностранных государств для работы в университете</a:t>
            </a:r>
            <a:endParaRPr lang="ru-RU" sz="2400" b="1" dirty="0"/>
          </a:p>
          <a:p>
            <a:pPr eaLnBrk="0" hangingPunct="0"/>
            <a:r>
              <a:rPr lang="ru-RU" sz="2400" b="1" dirty="0">
                <a:solidFill>
                  <a:srgbClr val="7030A0"/>
                </a:solidFill>
              </a:rPr>
              <a:t>Мероприятие </a:t>
            </a:r>
            <a:r>
              <a:rPr lang="en-US" sz="2400" b="1" dirty="0">
                <a:solidFill>
                  <a:srgbClr val="7030A0"/>
                </a:solidFill>
              </a:rPr>
              <a:t>III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>4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/>
              <a:t>-</a:t>
            </a:r>
            <a:r>
              <a:rPr lang="en-US" sz="2400" b="1" dirty="0" smtClean="0"/>
              <a:t> </a:t>
            </a:r>
            <a:r>
              <a:rPr lang="ru-RU" sz="2400" dirty="0"/>
              <a:t>Разработка и реализация программ повышения квалификации и профессиональной переподготовки специалистов для обучения инвалидов разных категорий</a:t>
            </a:r>
            <a:endParaRPr lang="ru-RU" sz="2400" b="1" dirty="0"/>
          </a:p>
          <a:p>
            <a:pPr eaLnBrk="0" hangingPunct="0"/>
            <a:r>
              <a:rPr lang="ru-RU" sz="2400" b="1" dirty="0">
                <a:solidFill>
                  <a:srgbClr val="7030A0"/>
                </a:solidFill>
              </a:rPr>
              <a:t>Мероприятие </a:t>
            </a:r>
            <a:r>
              <a:rPr lang="en-US" sz="2400" b="1" dirty="0">
                <a:solidFill>
                  <a:srgbClr val="7030A0"/>
                </a:solidFill>
              </a:rPr>
              <a:t>III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>5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 smtClean="0"/>
              <a:t>-</a:t>
            </a:r>
            <a:r>
              <a:rPr lang="en-US" sz="2400" b="1" dirty="0" smtClean="0"/>
              <a:t> </a:t>
            </a:r>
            <a:r>
              <a:rPr lang="ru-RU" sz="2400" dirty="0"/>
              <a:t>Создание эффективной системы мотивации и развития работников и формирование кадрового резерва университета</a:t>
            </a:r>
            <a:endParaRPr lang="en-US" sz="2400" b="1" dirty="0" smtClean="0"/>
          </a:p>
          <a:p>
            <a:pPr marL="0" indent="0" eaLnBrk="0" hangingPunct="0">
              <a:buNone/>
            </a:pPr>
            <a:endParaRPr lang="en-US" b="1" dirty="0"/>
          </a:p>
          <a:p>
            <a:pPr marL="0" indent="0" eaLnBrk="0" hangingPunc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357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370417"/>
            <a:ext cx="105156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Р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азвитие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инфраструктуры </a:t>
            </a:r>
            <a:r>
              <a:rPr lang="ru-RU" sz="3600" b="1" dirty="0">
                <a:solidFill>
                  <a:srgbClr val="183880"/>
                </a:solidFill>
              </a:rPr>
              <a:t/>
            </a:r>
            <a:br>
              <a:rPr lang="ru-RU" sz="3600" b="1" dirty="0">
                <a:solidFill>
                  <a:srgbClr val="183880"/>
                </a:solidFill>
              </a:rPr>
            </a:b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4" y="1258664"/>
            <a:ext cx="12049126" cy="5037859"/>
          </a:xfrm>
        </p:spPr>
        <p:txBody>
          <a:bodyPr>
            <a:noAutofit/>
          </a:bodyPr>
          <a:lstStyle/>
          <a:p>
            <a:pPr marL="0" indent="0" algn="ctr" eaLnBrk="0" hangingPunct="0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4 группы мероприятий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Мероприятие </a:t>
            </a:r>
            <a:r>
              <a:rPr lang="en-US" sz="2400" b="1" dirty="0" smtClean="0">
                <a:solidFill>
                  <a:srgbClr val="7030A0"/>
                </a:solidFill>
              </a:rPr>
              <a:t>I</a:t>
            </a:r>
            <a:r>
              <a:rPr lang="en-US" sz="2400" b="1" dirty="0">
                <a:solidFill>
                  <a:srgbClr val="7030A0"/>
                </a:solidFill>
              </a:rPr>
              <a:t>V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>1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/>
              <a:t>- </a:t>
            </a:r>
            <a:r>
              <a:rPr lang="ru-RU" sz="2400" dirty="0"/>
              <a:t>Модернизация технических средств и IT-инфраструктуры университета, в том числе автоматизация системы управления и внедрение электронного документооборота</a:t>
            </a:r>
            <a:endParaRPr lang="en-US" sz="2400" b="1" dirty="0" smtClean="0"/>
          </a:p>
          <a:p>
            <a:pPr eaLnBrk="0" hangingPunct="0"/>
            <a:r>
              <a:rPr lang="ru-RU" sz="2400" b="1" dirty="0">
                <a:solidFill>
                  <a:srgbClr val="7030A0"/>
                </a:solidFill>
              </a:rPr>
              <a:t>Мероприятие </a:t>
            </a:r>
            <a:r>
              <a:rPr lang="en-US" sz="2400" b="1" dirty="0">
                <a:solidFill>
                  <a:srgbClr val="7030A0"/>
                </a:solidFill>
              </a:rPr>
              <a:t>IV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>2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/>
              <a:t>- </a:t>
            </a:r>
            <a:r>
              <a:rPr lang="ru-RU" sz="2400" dirty="0"/>
              <a:t>Модернизация материально-технической базы и инфраструктуры университета, предусматривающая обновление основных фондов</a:t>
            </a:r>
            <a:endParaRPr lang="ru-RU" sz="2400" b="1" dirty="0"/>
          </a:p>
          <a:p>
            <a:pPr eaLnBrk="0" hangingPunct="0"/>
            <a:r>
              <a:rPr lang="ru-RU" sz="2400" b="1" dirty="0">
                <a:solidFill>
                  <a:srgbClr val="7030A0"/>
                </a:solidFill>
              </a:rPr>
              <a:t>Мероприятие </a:t>
            </a:r>
            <a:r>
              <a:rPr lang="en-US" sz="2400" b="1" dirty="0">
                <a:solidFill>
                  <a:srgbClr val="7030A0"/>
                </a:solidFill>
              </a:rPr>
              <a:t>IV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>3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/>
              <a:t>- </a:t>
            </a:r>
            <a:r>
              <a:rPr lang="ru-RU" sz="2400" dirty="0"/>
              <a:t>Создание инновационной инфраструктуры университета</a:t>
            </a:r>
            <a:endParaRPr lang="ru-RU" sz="2400" b="1" dirty="0"/>
          </a:p>
          <a:p>
            <a:pPr eaLnBrk="0" hangingPunct="0"/>
            <a:r>
              <a:rPr lang="ru-RU" sz="2400" b="1" dirty="0">
                <a:solidFill>
                  <a:srgbClr val="7030A0"/>
                </a:solidFill>
              </a:rPr>
              <a:t>Мероприятие </a:t>
            </a:r>
            <a:r>
              <a:rPr lang="en-US" sz="2400" b="1" dirty="0">
                <a:solidFill>
                  <a:srgbClr val="7030A0"/>
                </a:solidFill>
              </a:rPr>
              <a:t>IV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>4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/>
              <a:t>- </a:t>
            </a:r>
            <a:r>
              <a:rPr lang="ru-RU" sz="2400" dirty="0"/>
              <a:t>Создание в университете доступной среды для обучения инвалидов</a:t>
            </a:r>
            <a:endParaRPr lang="ru-RU" sz="2400" b="1" dirty="0"/>
          </a:p>
          <a:p>
            <a:pPr marL="0" indent="0" eaLnBrk="0" hangingPunc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1966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370417"/>
            <a:ext cx="105156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. Повышение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эффективности управления </a:t>
            </a:r>
            <a:r>
              <a:rPr lang="ru-RU" sz="3600" b="1" dirty="0">
                <a:solidFill>
                  <a:srgbClr val="183880"/>
                </a:solidFill>
              </a:rPr>
              <a:t/>
            </a:r>
            <a:br>
              <a:rPr lang="ru-RU" sz="3600" b="1" dirty="0">
                <a:solidFill>
                  <a:srgbClr val="183880"/>
                </a:solidFill>
              </a:rPr>
            </a:b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4" y="1258664"/>
            <a:ext cx="12049126" cy="5037859"/>
          </a:xfrm>
        </p:spPr>
        <p:txBody>
          <a:bodyPr>
            <a:noAutofit/>
          </a:bodyPr>
          <a:lstStyle/>
          <a:p>
            <a:pPr marL="0" indent="0" algn="ctr" eaLnBrk="0" hangingPunct="0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 группы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мероприятий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Мероприятие </a:t>
            </a:r>
            <a:r>
              <a:rPr lang="en-US" sz="2400" b="1" dirty="0" smtClean="0">
                <a:solidFill>
                  <a:srgbClr val="7030A0"/>
                </a:solidFill>
              </a:rPr>
              <a:t>V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>1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/>
              <a:t>-</a:t>
            </a:r>
            <a:r>
              <a:rPr lang="ru-RU" sz="2400" dirty="0"/>
              <a:t> Создание новой организационной структуры университета</a:t>
            </a:r>
            <a:endParaRPr lang="en-US" sz="2400" b="1" dirty="0" smtClean="0"/>
          </a:p>
          <a:p>
            <a:pPr eaLnBrk="0" hangingPunct="0"/>
            <a:r>
              <a:rPr lang="ru-RU" sz="2400" b="1" dirty="0">
                <a:solidFill>
                  <a:srgbClr val="7030A0"/>
                </a:solidFill>
              </a:rPr>
              <a:t>Мероприятие </a:t>
            </a:r>
            <a:r>
              <a:rPr lang="en-US" sz="2400" b="1" dirty="0" smtClean="0">
                <a:solidFill>
                  <a:srgbClr val="7030A0"/>
                </a:solidFill>
              </a:rPr>
              <a:t>V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>2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/>
              <a:t>- </a:t>
            </a:r>
            <a:r>
              <a:rPr lang="ru-RU" sz="2400" dirty="0"/>
              <a:t>Формирование и развитие бренда и внешнего позиционирования </a:t>
            </a:r>
            <a:r>
              <a:rPr lang="ru-RU" sz="2400" dirty="0" smtClean="0"/>
              <a:t>университета</a:t>
            </a: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Мероприятие </a:t>
            </a:r>
            <a:r>
              <a:rPr lang="en-US" sz="2400" b="1" dirty="0" smtClean="0">
                <a:solidFill>
                  <a:srgbClr val="7030A0"/>
                </a:solidFill>
              </a:rPr>
              <a:t>V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>3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/>
              <a:t>- </a:t>
            </a:r>
            <a:r>
              <a:rPr lang="ru-RU" sz="2400" dirty="0"/>
              <a:t>Формирование новой корпоративной культуры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2001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370417"/>
            <a:ext cx="105156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smtClean="0">
                <a:solidFill>
                  <a:srgbClr val="183880"/>
                </a:solidFill>
              </a:rPr>
              <a:t>Описание планируемого результата (примеры)</a:t>
            </a: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22" y="1258664"/>
            <a:ext cx="12112978" cy="5037859"/>
          </a:xfrm>
        </p:spPr>
        <p:txBody>
          <a:bodyPr>
            <a:noAutofit/>
          </a:bodyPr>
          <a:lstStyle/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Создание новых ОПОП и ДПП </a:t>
            </a:r>
            <a:r>
              <a:rPr lang="ru-RU" sz="2400" dirty="0" smtClean="0"/>
              <a:t>– указываются названия, количество</a:t>
            </a: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Заказ и установка оборудования </a:t>
            </a:r>
            <a:r>
              <a:rPr lang="ru-RU" sz="2400" dirty="0" smtClean="0"/>
              <a:t>– указываются названия, количество</a:t>
            </a: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Проведение </a:t>
            </a:r>
            <a:r>
              <a:rPr lang="ru-RU" sz="2400" b="1" dirty="0" err="1" smtClean="0">
                <a:solidFill>
                  <a:srgbClr val="7030A0"/>
                </a:solidFill>
              </a:rPr>
              <a:t>профориентационных</a:t>
            </a:r>
            <a:r>
              <a:rPr lang="ru-RU" sz="2400" b="1" dirty="0" smtClean="0">
                <a:solidFill>
                  <a:srgbClr val="7030A0"/>
                </a:solidFill>
              </a:rPr>
              <a:t> мероприятий </a:t>
            </a:r>
            <a:r>
              <a:rPr lang="ru-RU" sz="2400" dirty="0" smtClean="0"/>
              <a:t>– указываются типы, сроки</a:t>
            </a: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Проведение научных исследований </a:t>
            </a:r>
            <a:r>
              <a:rPr lang="ru-RU" sz="2400" dirty="0" smtClean="0"/>
              <a:t>– указываются темы, количество</a:t>
            </a: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Участие в научно-образовательных проектах </a:t>
            </a:r>
            <a:r>
              <a:rPr lang="ru-RU" sz="2400" dirty="0" smtClean="0"/>
              <a:t>– </a:t>
            </a:r>
            <a:r>
              <a:rPr lang="ru-RU" sz="2400" dirty="0"/>
              <a:t>указываются темы, </a:t>
            </a:r>
            <a:r>
              <a:rPr lang="ru-RU" sz="2400" dirty="0" smtClean="0"/>
              <a:t>количество</a:t>
            </a: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Организация НИР, создание научных объединений обучающихся </a:t>
            </a: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Создание базовых кафедр </a:t>
            </a:r>
            <a:r>
              <a:rPr lang="ru-RU" sz="2400" dirty="0" smtClean="0"/>
              <a:t>– </a:t>
            </a:r>
            <a:r>
              <a:rPr lang="ru-RU" sz="2400" dirty="0"/>
              <a:t>указываются </a:t>
            </a:r>
            <a:r>
              <a:rPr lang="ru-RU" sz="2400" dirty="0" smtClean="0"/>
              <a:t>наименования, количество</a:t>
            </a: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Создание научных лабораторий, центров </a:t>
            </a:r>
            <a:r>
              <a:rPr lang="ru-RU" sz="2400" dirty="0" smtClean="0"/>
              <a:t>– </a:t>
            </a:r>
            <a:r>
              <a:rPr lang="ru-RU" sz="2400" dirty="0"/>
              <a:t>указываются наименования, </a:t>
            </a:r>
            <a:r>
              <a:rPr lang="ru-RU" sz="2400" dirty="0" smtClean="0"/>
              <a:t>количество</a:t>
            </a: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Создание центров компетенции и экспертизы </a:t>
            </a:r>
            <a:r>
              <a:rPr lang="ru-RU" sz="2400" dirty="0" smtClean="0"/>
              <a:t>– </a:t>
            </a:r>
            <a:r>
              <a:rPr lang="ru-RU" sz="2400" dirty="0"/>
              <a:t>указываются </a:t>
            </a:r>
            <a:r>
              <a:rPr lang="ru-RU" sz="2400" dirty="0" smtClean="0"/>
              <a:t>наименования, количество</a:t>
            </a: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Участие в инновационных проектах </a:t>
            </a:r>
            <a:r>
              <a:rPr lang="ru-RU" sz="2400" dirty="0" smtClean="0"/>
              <a:t>– </a:t>
            </a:r>
            <a:r>
              <a:rPr lang="ru-RU" sz="2400" dirty="0"/>
              <a:t>указываются наименования, количество</a:t>
            </a:r>
          </a:p>
          <a:p>
            <a:pPr marL="0" indent="0" eaLnBrk="0" hangingPunc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8697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370417"/>
            <a:ext cx="105156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smtClean="0">
                <a:solidFill>
                  <a:srgbClr val="183880"/>
                </a:solidFill>
              </a:rPr>
              <a:t>Описание планируемого результата (примеры)</a:t>
            </a: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22" y="1258664"/>
            <a:ext cx="11830756" cy="5037859"/>
          </a:xfrm>
        </p:spPr>
        <p:txBody>
          <a:bodyPr>
            <a:noAutofit/>
          </a:bodyPr>
          <a:lstStyle/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Осуществление повышения квалификации и профессиональной переподготовки НПР </a:t>
            </a:r>
            <a:r>
              <a:rPr lang="ru-RU" sz="2400" dirty="0" smtClean="0"/>
              <a:t>– указывается количество НПР, освоивших ДПП</a:t>
            </a: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Организация информационных мероприятий </a:t>
            </a:r>
            <a:r>
              <a:rPr lang="ru-RU" sz="2400" dirty="0" smtClean="0"/>
              <a:t>– указываются темы, сроки, количество</a:t>
            </a: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Участие НПР и обучающихся в проектах Программы развития по академической мобильности  </a:t>
            </a:r>
            <a:r>
              <a:rPr lang="ru-RU" sz="2400" dirty="0" smtClean="0"/>
              <a:t>– указываются названия проектов, количество</a:t>
            </a: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Привлечение талантливых </a:t>
            </a:r>
            <a:r>
              <a:rPr lang="ru-RU" sz="2400" b="1" dirty="0">
                <a:solidFill>
                  <a:srgbClr val="7030A0"/>
                </a:solidFill>
              </a:rPr>
              <a:t>специалистах из других субъектов Российской </a:t>
            </a:r>
            <a:r>
              <a:rPr lang="ru-RU" sz="2400" b="1" dirty="0" smtClean="0">
                <a:solidFill>
                  <a:srgbClr val="7030A0"/>
                </a:solidFill>
              </a:rPr>
              <a:t>Федерации (определение потребности, согласование наличия ресурсов, составление технических заданий для проведения конкурса) </a:t>
            </a:r>
            <a:r>
              <a:rPr lang="ru-RU" sz="2400" dirty="0" smtClean="0"/>
              <a:t>– указываются направления деятельности, количество привлекаемых специалистов</a:t>
            </a: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Создание новых ДПП для подготовки специалистов, которые обучают инвалидов </a:t>
            </a:r>
            <a:r>
              <a:rPr lang="ru-RU" sz="2400" dirty="0" smtClean="0"/>
              <a:t>– </a:t>
            </a:r>
            <a:r>
              <a:rPr lang="ru-RU" sz="2400" dirty="0"/>
              <a:t>указываются темы, </a:t>
            </a:r>
            <a:r>
              <a:rPr lang="ru-RU" sz="2400" dirty="0" smtClean="0"/>
              <a:t>количество</a:t>
            </a: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Формирование </a:t>
            </a:r>
            <a:r>
              <a:rPr lang="ru-RU" sz="2400" b="1" dirty="0" smtClean="0">
                <a:solidFill>
                  <a:srgbClr val="7030A0"/>
                </a:solidFill>
              </a:rPr>
              <a:t>кадрового резерва </a:t>
            </a:r>
            <a:r>
              <a:rPr lang="ru-RU" sz="2400" dirty="0"/>
              <a:t>– </a:t>
            </a:r>
            <a:r>
              <a:rPr lang="ru-RU" sz="2400" dirty="0" smtClean="0"/>
              <a:t>указывается количество </a:t>
            </a:r>
            <a:r>
              <a:rPr lang="ru-RU" sz="2400" dirty="0" smtClean="0"/>
              <a:t>штатных единиц </a:t>
            </a:r>
            <a:r>
              <a:rPr lang="ru-RU" sz="2400" dirty="0" smtClean="0"/>
              <a:t>кадрового резерва</a:t>
            </a:r>
            <a:endParaRPr lang="ru-RU" sz="24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4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370417"/>
            <a:ext cx="105156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smtClean="0">
                <a:solidFill>
                  <a:srgbClr val="183880"/>
                </a:solidFill>
              </a:rPr>
              <a:t>Описание планируемого результата (примеры)</a:t>
            </a: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22" y="1258664"/>
            <a:ext cx="12112978" cy="5037859"/>
          </a:xfrm>
        </p:spPr>
        <p:txBody>
          <a:bodyPr>
            <a:noAutofit/>
          </a:bodyPr>
          <a:lstStyle/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Модернизация технических средств СП(Ф) </a:t>
            </a:r>
            <a:r>
              <a:rPr lang="ru-RU" sz="2400" dirty="0" smtClean="0"/>
              <a:t>– указывается количество новых компьютеров, </a:t>
            </a:r>
            <a:r>
              <a:rPr lang="ru-RU" sz="2400" dirty="0"/>
              <a:t>о</a:t>
            </a:r>
            <a:r>
              <a:rPr lang="ru-RU" sz="2400" dirty="0" smtClean="0"/>
              <a:t>ргтехники, программ</a:t>
            </a:r>
          </a:p>
          <a:p>
            <a:pPr eaLnBrk="0" hangingPunct="0"/>
            <a:r>
              <a:rPr lang="ru-RU" sz="2400" dirty="0" smtClean="0"/>
              <a:t>Конкретные мероприятия, осуществляемые в СП(Ф) </a:t>
            </a:r>
            <a:r>
              <a:rPr lang="ru-RU" sz="2400" dirty="0" smtClean="0"/>
              <a:t>по:</a:t>
            </a:r>
          </a:p>
          <a:p>
            <a:pPr marL="0" indent="0" eaLnBrk="0" hangingPunc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- модернизации </a:t>
            </a:r>
            <a:r>
              <a:rPr lang="en-US" sz="2400" b="1" dirty="0" smtClean="0">
                <a:solidFill>
                  <a:srgbClr val="7030A0"/>
                </a:solidFill>
              </a:rPr>
              <a:t>I</a:t>
            </a:r>
            <a:r>
              <a:rPr lang="ru-RU" sz="2400" b="1" dirty="0" smtClean="0">
                <a:solidFill>
                  <a:srgbClr val="7030A0"/>
                </a:solidFill>
              </a:rPr>
              <a:t>Т-инфраструктуры;</a:t>
            </a:r>
          </a:p>
          <a:p>
            <a:pPr marL="0" indent="0" eaLnBrk="0" hangingPunc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- автоматизации </a:t>
            </a:r>
            <a:r>
              <a:rPr lang="ru-RU" sz="2400" b="1" dirty="0" smtClean="0">
                <a:solidFill>
                  <a:srgbClr val="7030A0"/>
                </a:solidFill>
              </a:rPr>
              <a:t>систем </a:t>
            </a:r>
            <a:r>
              <a:rPr lang="ru-RU" sz="2400" b="1" dirty="0" smtClean="0">
                <a:solidFill>
                  <a:srgbClr val="7030A0"/>
                </a:solidFill>
              </a:rPr>
              <a:t>управления;</a:t>
            </a:r>
          </a:p>
          <a:p>
            <a:pPr marL="0" indent="0" eaLnBrk="0" hangingPunc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- внедрению единой </a:t>
            </a:r>
            <a:r>
              <a:rPr lang="ru-RU" sz="2400" b="1" dirty="0" smtClean="0">
                <a:solidFill>
                  <a:srgbClr val="7030A0"/>
                </a:solidFill>
              </a:rPr>
              <a:t>системы электронного </a:t>
            </a:r>
            <a:r>
              <a:rPr lang="ru-RU" sz="2400" b="1" dirty="0" smtClean="0">
                <a:solidFill>
                  <a:srgbClr val="7030A0"/>
                </a:solidFill>
              </a:rPr>
              <a:t>документооборота</a:t>
            </a:r>
          </a:p>
          <a:p>
            <a:pPr eaLnBrk="0" hangingPunct="0"/>
            <a:r>
              <a:rPr lang="ru-RU" sz="2400" dirty="0"/>
              <a:t>Конкретные мероприятия, осуществляемые в СП(Ф) по:</a:t>
            </a:r>
          </a:p>
          <a:p>
            <a:pPr marL="0" indent="0" eaLnBrk="0" hangingPunc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- модернизации </a:t>
            </a:r>
            <a:r>
              <a:rPr lang="ru-RU" sz="2400" b="1" dirty="0" smtClean="0">
                <a:solidFill>
                  <a:srgbClr val="7030A0"/>
                </a:solidFill>
              </a:rPr>
              <a:t>материально-технической базы </a:t>
            </a:r>
            <a:r>
              <a:rPr lang="ru-RU" sz="2400" dirty="0" smtClean="0"/>
              <a:t>(ремонт помещений, установка и ввод в эксплуатацию оборудования);</a:t>
            </a:r>
            <a:endParaRPr lang="ru-RU" sz="2400" dirty="0"/>
          </a:p>
          <a:p>
            <a:pPr marL="0" indent="0" eaLnBrk="0" hangingPunc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- модернизации инфраструктуры;</a:t>
            </a:r>
          </a:p>
          <a:p>
            <a:pPr marL="0" indent="0" eaLnBrk="0" hangingPunc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- установке </a:t>
            </a:r>
            <a:r>
              <a:rPr lang="ru-RU" sz="2400" b="1" dirty="0" smtClean="0">
                <a:solidFill>
                  <a:srgbClr val="7030A0"/>
                </a:solidFill>
              </a:rPr>
              <a:t>в СП(Ф) элементов инфраструктуры, обеспечивающих доступную среду для </a:t>
            </a:r>
            <a:r>
              <a:rPr lang="ru-RU" sz="2400" b="1" dirty="0" smtClean="0">
                <a:solidFill>
                  <a:srgbClr val="7030A0"/>
                </a:solidFill>
              </a:rPr>
              <a:t>инвалидов</a:t>
            </a:r>
            <a:endParaRPr lang="ru-RU" sz="24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08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370417"/>
            <a:ext cx="105156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smtClean="0">
                <a:solidFill>
                  <a:srgbClr val="183880"/>
                </a:solidFill>
              </a:rPr>
              <a:t>Описание планируемого результата (примеры)</a:t>
            </a: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22" y="1258664"/>
            <a:ext cx="12112978" cy="5037859"/>
          </a:xfrm>
        </p:spPr>
        <p:txBody>
          <a:bodyPr>
            <a:noAutofit/>
          </a:bodyPr>
          <a:lstStyle/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Конкретные мероприятия по </a:t>
            </a:r>
            <a:r>
              <a:rPr lang="ru-RU" sz="2400" b="1" dirty="0" smtClean="0">
                <a:solidFill>
                  <a:srgbClr val="7030A0"/>
                </a:solidFill>
              </a:rPr>
              <a:t>совершенствованию и оптимизации организационной структуры </a:t>
            </a:r>
            <a:r>
              <a:rPr lang="ru-RU" sz="2400" b="1" dirty="0" smtClean="0">
                <a:solidFill>
                  <a:srgbClr val="7030A0"/>
                </a:solidFill>
              </a:rPr>
              <a:t>СП(Ф) </a:t>
            </a:r>
            <a:r>
              <a:rPr lang="ru-RU" sz="2400" dirty="0" smtClean="0"/>
              <a:t>(открытие кафедры, объединение подразделений и т.д.)</a:t>
            </a:r>
            <a:endParaRPr lang="ru-RU" sz="2400" dirty="0" smtClean="0"/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Проведение мероприятий по внедрению бренда Университета в СП(Ф) </a:t>
            </a:r>
            <a:r>
              <a:rPr lang="ru-RU" sz="2400" dirty="0" smtClean="0"/>
              <a:t>– перечисляются планируемые мероприятия</a:t>
            </a:r>
          </a:p>
          <a:p>
            <a:pPr eaLnBrk="0" hangingPunct="0"/>
            <a:r>
              <a:rPr lang="ru-RU" sz="2400" b="1" dirty="0" smtClean="0">
                <a:solidFill>
                  <a:srgbClr val="7030A0"/>
                </a:solidFill>
              </a:rPr>
              <a:t>Проведение мероприятий в СП(Ф), способствующих </a:t>
            </a:r>
            <a:r>
              <a:rPr lang="ru-RU" sz="2400" b="1" dirty="0" smtClean="0">
                <a:solidFill>
                  <a:srgbClr val="7030A0"/>
                </a:solidFill>
              </a:rPr>
              <a:t>формированию </a:t>
            </a:r>
            <a:r>
              <a:rPr lang="ru-RU" sz="2400" b="1" dirty="0" smtClean="0">
                <a:solidFill>
                  <a:srgbClr val="7030A0"/>
                </a:solidFill>
              </a:rPr>
              <a:t>корпоративной культуры </a:t>
            </a:r>
            <a:r>
              <a:rPr lang="ru-RU" sz="2400" b="1" dirty="0" smtClean="0">
                <a:solidFill>
                  <a:srgbClr val="7030A0"/>
                </a:solidFill>
              </a:rPr>
              <a:t>(дни </a:t>
            </a:r>
            <a:r>
              <a:rPr lang="ru-RU" sz="2400" b="1" dirty="0" smtClean="0">
                <a:solidFill>
                  <a:srgbClr val="7030A0"/>
                </a:solidFill>
              </a:rPr>
              <a:t>СП(Ф) и факультетов, конкурсы, праздники, награждения) </a:t>
            </a:r>
            <a:r>
              <a:rPr lang="ru-RU" sz="2400" dirty="0" smtClean="0"/>
              <a:t>– </a:t>
            </a:r>
            <a:r>
              <a:rPr lang="ru-RU" sz="2400" dirty="0"/>
              <a:t>перечисляются планируемые </a:t>
            </a:r>
            <a:r>
              <a:rPr lang="ru-RU" sz="2400" dirty="0" smtClean="0"/>
              <a:t>мероприятия</a:t>
            </a:r>
          </a:p>
        </p:txBody>
      </p:sp>
    </p:spTree>
    <p:extLst>
      <p:ext uri="{BB962C8B-B14F-4D97-AF65-F5344CB8AC3E}">
        <p14:creationId xmlns:p14="http://schemas.microsoft.com/office/powerpoint/2010/main" val="313491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370417"/>
            <a:ext cx="105156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smtClean="0">
                <a:solidFill>
                  <a:srgbClr val="183880"/>
                </a:solidFill>
              </a:rPr>
              <a:t>Дополнительные виды мероприятий (примеры)</a:t>
            </a: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22" y="1258664"/>
            <a:ext cx="12112978" cy="5037859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400" b="1" dirty="0">
                <a:solidFill>
                  <a:srgbClr val="7030A0"/>
                </a:solidFill>
              </a:rPr>
              <a:t>наиболее значимые мероприятия</a:t>
            </a:r>
            <a:r>
              <a:rPr lang="ru-RU" sz="2400" dirty="0">
                <a:solidFill>
                  <a:srgbClr val="7030A0"/>
                </a:solidFill>
              </a:rPr>
              <a:t>, способствующие повышению качества результатов образовательной и научной деятельности СП(Ф), результат выполнения которых можно выразить количественно и измерить </a:t>
            </a:r>
            <a:r>
              <a:rPr lang="ru-RU" sz="2400" dirty="0" smtClean="0">
                <a:solidFill>
                  <a:srgbClr val="7030A0"/>
                </a:solidFill>
              </a:rPr>
              <a:t>:</a:t>
            </a:r>
            <a:endParaRPr lang="ru-RU" sz="2400" dirty="0">
              <a:solidFill>
                <a:srgbClr val="7030A0"/>
              </a:solidFill>
            </a:endParaRPr>
          </a:p>
          <a:p>
            <a:r>
              <a:rPr lang="ru-RU" sz="2400" dirty="0" smtClean="0">
                <a:solidFill>
                  <a:srgbClr val="0070C0"/>
                </a:solidFill>
              </a:rPr>
              <a:t>создание </a:t>
            </a:r>
            <a:r>
              <a:rPr lang="ru-RU" sz="2400" dirty="0">
                <a:solidFill>
                  <a:srgbClr val="0070C0"/>
                </a:solidFill>
              </a:rPr>
              <a:t>новой или улучшение действующей системы оценивания удовлетворенности заинтересованных сторон;</a:t>
            </a:r>
          </a:p>
          <a:p>
            <a:r>
              <a:rPr lang="ru-RU" sz="2400" dirty="0" smtClean="0"/>
              <a:t>мероприятия </a:t>
            </a:r>
            <a:r>
              <a:rPr lang="ru-RU" sz="2400" dirty="0"/>
              <a:t>по повышению успеваемости обучающихся;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расширение </a:t>
            </a:r>
            <a:r>
              <a:rPr lang="ru-RU" sz="2400" dirty="0">
                <a:solidFill>
                  <a:srgbClr val="0070C0"/>
                </a:solidFill>
              </a:rPr>
              <a:t>сферы предоставления услуг (например, с помощью нового оборудования </a:t>
            </a:r>
            <a:r>
              <a:rPr lang="ru-RU" sz="2400" dirty="0" smtClean="0">
                <a:solidFill>
                  <a:srgbClr val="0070C0"/>
                </a:solidFill>
              </a:rPr>
              <a:t>или </a:t>
            </a:r>
            <a:r>
              <a:rPr lang="ru-RU" sz="2400" dirty="0">
                <a:solidFill>
                  <a:srgbClr val="0070C0"/>
                </a:solidFill>
              </a:rPr>
              <a:t>приобретенной компетенции);</a:t>
            </a:r>
          </a:p>
          <a:p>
            <a:r>
              <a:rPr lang="ru-RU" sz="2400" dirty="0"/>
              <a:t>м</a:t>
            </a:r>
            <a:r>
              <a:rPr lang="ru-RU" sz="2400" dirty="0" smtClean="0"/>
              <a:t>ероприятия, которые способствуют увеличения </a:t>
            </a:r>
            <a:r>
              <a:rPr lang="ru-RU" sz="2400" dirty="0"/>
              <a:t>по сравнению с предыдущим периодом </a:t>
            </a:r>
            <a:r>
              <a:rPr lang="ru-RU" sz="2400" dirty="0" smtClean="0"/>
              <a:t>доходов СП(Ф) из всех источников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3066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0867"/>
            <a:ext cx="113538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smtClean="0">
                <a:solidFill>
                  <a:srgbClr val="183880"/>
                </a:solidFill>
              </a:rPr>
              <a:t>Раздел </a:t>
            </a:r>
            <a:r>
              <a:rPr lang="ru-RU" sz="3600" b="1" dirty="0">
                <a:solidFill>
                  <a:srgbClr val="183880"/>
                </a:solidFill>
              </a:rPr>
              <a:t>6.2 ГОСТ Р ИСО 9001-2015</a:t>
            </a:r>
            <a:r>
              <a:rPr lang="ru-RU" sz="3600" b="1" dirty="0" smtClean="0">
                <a:solidFill>
                  <a:srgbClr val="183880"/>
                </a:solidFill>
              </a:rPr>
              <a:t/>
            </a:r>
            <a:br>
              <a:rPr lang="ru-RU" sz="3600" b="1" dirty="0" smtClean="0">
                <a:solidFill>
                  <a:srgbClr val="183880"/>
                </a:solidFill>
              </a:rPr>
            </a:br>
            <a:r>
              <a:rPr lang="ru-RU" sz="3600" b="1" dirty="0" smtClean="0">
                <a:solidFill>
                  <a:srgbClr val="183880"/>
                </a:solidFill>
              </a:rPr>
              <a:t>Цели в области качества и планирование их достижения</a:t>
            </a: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446" y="1275644"/>
            <a:ext cx="11430000" cy="518160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3200" b="1" dirty="0" smtClean="0">
                <a:solidFill>
                  <a:srgbClr val="80276C"/>
                </a:solidFill>
              </a:rPr>
              <a:t>6.2.1 </a:t>
            </a:r>
            <a:r>
              <a:rPr lang="ru-RU" sz="3200" b="1" dirty="0">
                <a:solidFill>
                  <a:srgbClr val="80276C"/>
                </a:solidFill>
              </a:rPr>
              <a:t>Организация должна установить цели в области качества для соответствующих функций, уровней, а также процессов, необходимых для системы менеджмента </a:t>
            </a:r>
            <a:r>
              <a:rPr lang="ru-RU" sz="3200" b="1" dirty="0" smtClean="0">
                <a:solidFill>
                  <a:srgbClr val="80276C"/>
                </a:solidFill>
              </a:rPr>
              <a:t>качества.</a:t>
            </a:r>
            <a:endParaRPr lang="ru-RU" sz="3200" dirty="0"/>
          </a:p>
          <a:p>
            <a:pPr marL="360363" indent="-360363" fontAlgn="base">
              <a:buNone/>
            </a:pPr>
            <a:r>
              <a:rPr lang="ru-RU" sz="2400" dirty="0" smtClean="0"/>
              <a:t>Цели </a:t>
            </a:r>
            <a:r>
              <a:rPr lang="ru-RU" sz="2400" dirty="0"/>
              <a:t>в области качества должны:</a:t>
            </a:r>
            <a:br>
              <a:rPr lang="ru-RU" sz="2400" dirty="0"/>
            </a:br>
            <a:r>
              <a:rPr lang="ru-RU" sz="2400" dirty="0" smtClean="0"/>
              <a:t>a</a:t>
            </a:r>
            <a:r>
              <a:rPr lang="ru-RU" sz="2400" dirty="0"/>
              <a:t>) быть согласованными с политикой в области качества;</a:t>
            </a:r>
            <a:br>
              <a:rPr lang="ru-RU" sz="2400" dirty="0"/>
            </a:br>
            <a:r>
              <a:rPr lang="ru-RU" sz="2400" dirty="0" smtClean="0"/>
              <a:t>b</a:t>
            </a:r>
            <a:r>
              <a:rPr lang="ru-RU" sz="2400" dirty="0"/>
              <a:t>) быть измеримыми;</a:t>
            </a:r>
            <a:br>
              <a:rPr lang="ru-RU" sz="2400" dirty="0"/>
            </a:br>
            <a:r>
              <a:rPr lang="ru-RU" sz="2400" dirty="0" smtClean="0"/>
              <a:t>c</a:t>
            </a:r>
            <a:r>
              <a:rPr lang="ru-RU" sz="2400" dirty="0"/>
              <a:t>) учитывать применимые требования;</a:t>
            </a:r>
            <a:br>
              <a:rPr lang="ru-RU" sz="2400" dirty="0"/>
            </a:br>
            <a:r>
              <a:rPr lang="ru-RU" sz="2400" dirty="0" smtClean="0"/>
              <a:t>d</a:t>
            </a:r>
            <a:r>
              <a:rPr lang="ru-RU" sz="2400" dirty="0"/>
              <a:t>) быть связанными с обеспечением соответствия продукции и услуг и повышением удовлетворенности потребителей;</a:t>
            </a:r>
            <a:br>
              <a:rPr lang="ru-RU" sz="2400" dirty="0"/>
            </a:br>
            <a:r>
              <a:rPr lang="ru-RU" sz="2400" dirty="0" smtClean="0"/>
              <a:t>e</a:t>
            </a:r>
            <a:r>
              <a:rPr lang="ru-RU" sz="2400" dirty="0"/>
              <a:t>) подлежать мониторингу;</a:t>
            </a:r>
            <a:br>
              <a:rPr lang="ru-RU" sz="2400" dirty="0"/>
            </a:br>
            <a:r>
              <a:rPr lang="ru-RU" sz="2400" dirty="0" smtClean="0"/>
              <a:t>f</a:t>
            </a:r>
            <a:r>
              <a:rPr lang="ru-RU" sz="2400" dirty="0"/>
              <a:t>) быть доведенными до работников;</a:t>
            </a:r>
            <a:br>
              <a:rPr lang="ru-RU" sz="2400" dirty="0"/>
            </a:br>
            <a:r>
              <a:rPr lang="ru-RU" sz="2400" dirty="0" smtClean="0"/>
              <a:t>g) актуализироваться </a:t>
            </a:r>
            <a:r>
              <a:rPr lang="ru-RU" sz="2400" dirty="0"/>
              <a:t>по мере </a:t>
            </a:r>
            <a:r>
              <a:rPr lang="ru-RU" sz="2400" dirty="0" smtClean="0"/>
              <a:t>необходимости.</a:t>
            </a:r>
            <a:endParaRPr lang="ru-RU" sz="2400" dirty="0"/>
          </a:p>
          <a:p>
            <a:pPr marL="0" indent="0" fontAlgn="base">
              <a:buNone/>
            </a:pPr>
            <a:r>
              <a:rPr lang="ru-RU" sz="2400" dirty="0" smtClean="0"/>
              <a:t>Организация </a:t>
            </a:r>
            <a:r>
              <a:rPr lang="ru-RU" sz="2400" dirty="0"/>
              <a:t>должна разрабатывать, актуализировать и применять документированную информацию о целях </a:t>
            </a:r>
            <a:r>
              <a:rPr lang="ru-RU" sz="2400" dirty="0" smtClean="0"/>
              <a:t>в области </a:t>
            </a:r>
            <a:r>
              <a:rPr lang="ru-RU" sz="2400" dirty="0"/>
              <a:t>качества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340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370417"/>
            <a:ext cx="105156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smtClean="0">
                <a:solidFill>
                  <a:srgbClr val="183880"/>
                </a:solidFill>
              </a:rPr>
              <a:t>Ресурсы</a:t>
            </a: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22" y="1258664"/>
            <a:ext cx="12112978" cy="5037859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Основные виды ресурсов: </a:t>
            </a:r>
          </a:p>
          <a:p>
            <a:pPr lvl="0">
              <a:lnSpc>
                <a:spcPct val="100000"/>
              </a:lnSpc>
              <a:buFontTx/>
              <a:buChar char="-"/>
            </a:pPr>
            <a:r>
              <a:rPr lang="ru-RU" sz="3200" dirty="0" smtClean="0"/>
              <a:t>финансовые ресурсы из различных источников, </a:t>
            </a:r>
            <a:r>
              <a:rPr lang="ru-RU" sz="3200" dirty="0"/>
              <a:t>если </a:t>
            </a:r>
            <a:r>
              <a:rPr lang="ru-RU" sz="3200" dirty="0" smtClean="0"/>
              <a:t>утверждены;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3200" dirty="0">
                <a:solidFill>
                  <a:srgbClr val="0070C0"/>
                </a:solidFill>
              </a:rPr>
              <a:t>человеческие ресурсы СП(Ф</a:t>
            </a:r>
            <a:r>
              <a:rPr lang="ru-RU" sz="3200" dirty="0" smtClean="0">
                <a:solidFill>
                  <a:srgbClr val="0070C0"/>
                </a:solidFill>
              </a:rPr>
              <a:t>);</a:t>
            </a:r>
            <a:endParaRPr lang="ru-RU" sz="3200" dirty="0">
              <a:solidFill>
                <a:srgbClr val="0070C0"/>
              </a:solidFill>
            </a:endParaRPr>
          </a:p>
          <a:p>
            <a:pPr lvl="0">
              <a:lnSpc>
                <a:spcPct val="100000"/>
              </a:lnSpc>
              <a:buFontTx/>
              <a:buChar char="-"/>
            </a:pPr>
            <a:r>
              <a:rPr lang="ru-RU" sz="3200" dirty="0" smtClean="0"/>
              <a:t>материально-техническая база;</a:t>
            </a:r>
          </a:p>
          <a:p>
            <a:pPr lvl="0">
              <a:lnSpc>
                <a:spcPct val="100000"/>
              </a:lnSpc>
              <a:buFontTx/>
              <a:buChar char="-"/>
            </a:pPr>
            <a:r>
              <a:rPr lang="ru-RU" sz="3200" dirty="0" smtClean="0">
                <a:solidFill>
                  <a:srgbClr val="0070C0"/>
                </a:solidFill>
              </a:rPr>
              <a:t>информационные ресурсы</a:t>
            </a:r>
            <a:endParaRPr lang="ru-RU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370417"/>
            <a:ext cx="105156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smtClean="0">
                <a:solidFill>
                  <a:srgbClr val="183880"/>
                </a:solidFill>
              </a:rPr>
              <a:t>Форма отчета о достижении</a:t>
            </a: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22" y="1258664"/>
            <a:ext cx="12112978" cy="5037859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Основные виды отчетных документов: </a:t>
            </a:r>
          </a:p>
          <a:p>
            <a:r>
              <a:rPr lang="ru-RU" sz="2400" dirty="0" smtClean="0"/>
              <a:t>Приказы и распоряжения руководства Университета и СП(Ф);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Годовые отчеты;</a:t>
            </a:r>
          </a:p>
          <a:p>
            <a:r>
              <a:rPr lang="ru-RU" sz="2400" dirty="0" smtClean="0"/>
              <a:t>Сведения о выполнении мероприятий в индивидуальных планах работников;</a:t>
            </a:r>
          </a:p>
          <a:p>
            <a:r>
              <a:rPr lang="ru-RU" sz="2400" dirty="0">
                <a:solidFill>
                  <a:srgbClr val="0070C0"/>
                </a:solidFill>
              </a:rPr>
              <a:t>Положения, должностные инструкции, штатное расписание, трудовые </a:t>
            </a:r>
            <a:r>
              <a:rPr lang="ru-RU" sz="2400" dirty="0" smtClean="0">
                <a:solidFill>
                  <a:srgbClr val="0070C0"/>
                </a:solidFill>
              </a:rPr>
              <a:t>договоры;</a:t>
            </a:r>
            <a:endParaRPr lang="ru-RU" sz="2400" dirty="0">
              <a:solidFill>
                <a:srgbClr val="0070C0"/>
              </a:solidFill>
            </a:endParaRPr>
          </a:p>
          <a:p>
            <a:r>
              <a:rPr lang="ru-RU" sz="2400" dirty="0"/>
              <a:t>Научные публикации и документы о праве интеллектуальной собственности;</a:t>
            </a:r>
          </a:p>
          <a:p>
            <a:r>
              <a:rPr lang="ru-RU" sz="2400" dirty="0">
                <a:solidFill>
                  <a:srgbClr val="0070C0"/>
                </a:solidFill>
              </a:rPr>
              <a:t>Научные отчеты, акты внедрения</a:t>
            </a:r>
            <a:r>
              <a:rPr lang="ru-RU" sz="2400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2400" dirty="0" smtClean="0"/>
              <a:t>Договоры с поставщиками, партнерами, заказчиками, программы мероприятий;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Акты сдачи-приемки выполненных работ и предоставленных услуг;</a:t>
            </a:r>
          </a:p>
          <a:p>
            <a:r>
              <a:rPr lang="ru-RU" sz="2400" dirty="0" smtClean="0"/>
              <a:t>Акты </a:t>
            </a:r>
            <a:r>
              <a:rPr lang="ru-RU" sz="2400" dirty="0"/>
              <a:t>экспертизы, рецензии;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Статьи в средствах массовой информации, фото-, видеоотчеты, эфирные справки</a:t>
            </a:r>
          </a:p>
        </p:txBody>
      </p:sp>
    </p:spTree>
    <p:extLst>
      <p:ext uri="{BB962C8B-B14F-4D97-AF65-F5344CB8AC3E}">
        <p14:creationId xmlns:p14="http://schemas.microsoft.com/office/powerpoint/2010/main" val="170335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183880"/>
                </a:solidFill>
              </a:rPr>
              <a:t>Вероятные риски </a:t>
            </a:r>
            <a:r>
              <a:rPr lang="ru-RU" sz="3600" b="1" dirty="0" smtClean="0">
                <a:solidFill>
                  <a:srgbClr val="183880"/>
                </a:solidFill>
              </a:rPr>
              <a:t>        и        пути </a:t>
            </a:r>
            <a:r>
              <a:rPr lang="ru-RU" sz="3600" b="1" dirty="0">
                <a:solidFill>
                  <a:srgbClr val="183880"/>
                </a:solidFill>
              </a:rPr>
              <a:t>их минимизации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298222"/>
            <a:ext cx="5181600" cy="487874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Недостаток/</a:t>
            </a:r>
            <a:r>
              <a:rPr lang="ru-RU" dirty="0" err="1" smtClean="0"/>
              <a:t>непредоставление</a:t>
            </a:r>
            <a:r>
              <a:rPr lang="ru-RU" dirty="0" smtClean="0"/>
              <a:t> финансовых средств и иных ресурсов;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Недостаточная квалификация исполнителей;</a:t>
            </a:r>
          </a:p>
          <a:p>
            <a:r>
              <a:rPr lang="ru-RU" dirty="0"/>
              <a:t>Несоответствующая организация исполнения;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Недостаточное </a:t>
            </a:r>
            <a:r>
              <a:rPr lang="ru-RU" dirty="0" smtClean="0">
                <a:solidFill>
                  <a:srgbClr val="0070C0"/>
                </a:solidFill>
              </a:rPr>
              <a:t>информирование;</a:t>
            </a:r>
          </a:p>
          <a:p>
            <a:r>
              <a:rPr lang="ru-RU" dirty="0"/>
              <a:t>Невыполнение или недостаточно качественное выполнение мероприятия;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Нарушение </a:t>
            </a:r>
            <a:r>
              <a:rPr lang="ru-RU" dirty="0">
                <a:solidFill>
                  <a:srgbClr val="0070C0"/>
                </a:solidFill>
              </a:rPr>
              <a:t>сроков </a:t>
            </a:r>
            <a:r>
              <a:rPr lang="ru-RU" dirty="0" smtClean="0">
                <a:solidFill>
                  <a:srgbClr val="0070C0"/>
                </a:solidFill>
              </a:rPr>
              <a:t>исполнения;</a:t>
            </a:r>
          </a:p>
          <a:p>
            <a:r>
              <a:rPr lang="ru-RU" dirty="0" smtClean="0"/>
              <a:t>Неприемлемый </a:t>
            </a:r>
            <a:r>
              <a:rPr lang="ru-RU" dirty="0" smtClean="0"/>
              <a:t>результат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67399" y="1298222"/>
            <a:ext cx="6008511" cy="487874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Привлечение резервных средств (экономия, средства работодателей, средства приносящей доход деятельности, альтернативные решения);</a:t>
            </a:r>
          </a:p>
          <a:p>
            <a:r>
              <a:rPr lang="ru-RU" dirty="0" smtClean="0"/>
              <a:t>Привлечение новых исполнителей, повышение квалификации исполнителей;</a:t>
            </a:r>
          </a:p>
          <a:p>
            <a:r>
              <a:rPr lang="ru-RU" dirty="0">
                <a:solidFill>
                  <a:srgbClr val="0070C0"/>
                </a:solidFill>
              </a:rPr>
              <a:t>Своевременное информирование руководства;</a:t>
            </a:r>
          </a:p>
          <a:p>
            <a:r>
              <a:rPr lang="ru-RU" dirty="0" smtClean="0"/>
              <a:t>Дополнительное </a:t>
            </a:r>
            <a:r>
              <a:rPr lang="ru-RU" dirty="0"/>
              <a:t>согласование</a:t>
            </a:r>
            <a:r>
              <a:rPr lang="ru-RU" dirty="0" smtClean="0"/>
              <a:t>;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Установление дополнительных контрольных сроков</a:t>
            </a:r>
          </a:p>
          <a:p>
            <a:r>
              <a:rPr lang="ru-RU" dirty="0" smtClean="0"/>
              <a:t>Приостановка </a:t>
            </a:r>
            <a:r>
              <a:rPr lang="ru-RU" dirty="0" smtClean="0"/>
              <a:t>выдачи результата деятельности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03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183880"/>
                </a:solidFill>
              </a:rPr>
              <a:t>Примеры описания рисков и путей </a:t>
            </a:r>
            <a:r>
              <a:rPr lang="ru-RU" sz="3600" b="1" dirty="0">
                <a:solidFill>
                  <a:srgbClr val="183880"/>
                </a:solidFill>
              </a:rPr>
              <a:t>их минимизации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585200" y="1298222"/>
            <a:ext cx="3290710" cy="48787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1310104"/>
            <a:ext cx="7080955" cy="479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Создание новых ОПОП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999912"/>
              </p:ext>
            </p:extLst>
          </p:nvPr>
        </p:nvGraphicFramePr>
        <p:xfrm>
          <a:off x="598311" y="1789882"/>
          <a:ext cx="1121268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6222">
                  <a:extLst>
                    <a:ext uri="{9D8B030D-6E8A-4147-A177-3AD203B41FA5}">
                      <a16:colId xmlns:a16="http://schemas.microsoft.com/office/drawing/2014/main" val="3796477759"/>
                    </a:ext>
                  </a:extLst>
                </a:gridCol>
                <a:gridCol w="6866466">
                  <a:extLst>
                    <a:ext uri="{9D8B030D-6E8A-4147-A177-3AD203B41FA5}">
                      <a16:colId xmlns:a16="http://schemas.microsoft.com/office/drawing/2014/main" val="2852868049"/>
                    </a:ext>
                  </a:extLst>
                </a:gridCol>
              </a:tblGrid>
              <a:tr h="3550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Пути минимизации / устранения рисков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489346"/>
                  </a:ext>
                </a:extLst>
              </a:tr>
              <a:tr h="55992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Недостаточное</a:t>
                      </a:r>
                      <a:r>
                        <a:rPr lang="ru-RU" baseline="0" dirty="0" smtClean="0"/>
                        <a:t> обоснование потребности в специалистах данного направления на рынке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Дополнительное изучение потребностей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рынка труда, корректировка</a:t>
                      </a:r>
                      <a:r>
                        <a:rPr lang="ru-RU" baseline="0" dirty="0" smtClean="0"/>
                        <a:t> содержания ОПОП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594426"/>
                  </a:ext>
                </a:extLst>
              </a:tr>
              <a:tr h="28614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Профориентационная</a:t>
                      </a:r>
                      <a:r>
                        <a:rPr lang="ru-RU" dirty="0" smtClean="0"/>
                        <a:t> работа с </a:t>
                      </a:r>
                      <a:r>
                        <a:rPr lang="ru-RU" dirty="0" smtClean="0"/>
                        <a:t>абитуриентами, </a:t>
                      </a:r>
                      <a:r>
                        <a:rPr lang="ru-RU" baseline="0" dirty="0" smtClean="0"/>
                        <a:t>поступающими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344647"/>
                  </a:ext>
                </a:extLst>
              </a:tr>
              <a:tr h="244387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Недостаточная компетентность разработчика ОПОП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Привлечение новых исполнителей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893129"/>
                  </a:ext>
                </a:extLst>
              </a:tr>
              <a:tr h="254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Повышение квалификации исполнителей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362558"/>
                  </a:ext>
                </a:extLst>
              </a:tr>
              <a:tr h="620889">
                <a:tc>
                  <a:txBody>
                    <a:bodyPr/>
                    <a:lstStyle/>
                    <a:p>
                      <a:r>
                        <a:rPr lang="ru-RU" dirty="0" smtClean="0"/>
                        <a:t>Несоблюдение сроков разработки ОПОП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Установление дополнительных контрольных сроков, усиление контроля за сроками разработки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94149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/>
                        <a:t>Недостаточность материально-технического обеспечения</a:t>
                      </a:r>
                      <a:r>
                        <a:rPr lang="ru-RU" baseline="0" smtClean="0"/>
                        <a:t> ОПОП</a:t>
                      </a:r>
                      <a:endParaRPr lang="ru-RU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Участие в проектах Программы развития по модернизации образовательной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478930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Несоответствующее содержание ОПОП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/>
                        <a:t>Организация внутренней экспертизы и апробации ОПОП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2661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Официальное подтверждение конкурентоспособности ОПОП, согласование</a:t>
                      </a:r>
                      <a:r>
                        <a:rPr lang="ru-RU" baseline="0" dirty="0" smtClean="0"/>
                        <a:t> с предприятиями реального сектора экономики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653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3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183880"/>
                </a:solidFill>
              </a:rPr>
              <a:t>Примеры описания рисков и путей </a:t>
            </a:r>
            <a:r>
              <a:rPr lang="ru-RU" sz="3600" b="1" dirty="0">
                <a:solidFill>
                  <a:srgbClr val="183880"/>
                </a:solidFill>
              </a:rPr>
              <a:t>их минимизации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585200" y="1298222"/>
            <a:ext cx="3290710" cy="48787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1310104"/>
            <a:ext cx="11037710" cy="479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500" dirty="0" err="1" smtClean="0"/>
              <a:t>Профориентационная</a:t>
            </a:r>
            <a:r>
              <a:rPr lang="ru-RU" sz="2500" dirty="0" smtClean="0"/>
              <a:t> работа: проведение </a:t>
            </a:r>
            <a:r>
              <a:rPr lang="ru-RU" sz="2500" dirty="0" smtClean="0"/>
              <a:t>экскурсия, </a:t>
            </a:r>
            <a:r>
              <a:rPr lang="ru-RU" sz="2500" dirty="0" smtClean="0"/>
              <a:t>Д</a:t>
            </a:r>
            <a:r>
              <a:rPr lang="ru-RU" sz="2500" dirty="0" smtClean="0"/>
              <a:t>ня </a:t>
            </a:r>
            <a:r>
              <a:rPr lang="ru-RU" sz="2500" dirty="0" smtClean="0"/>
              <a:t>открытых дверей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186363"/>
              </p:ext>
            </p:extLst>
          </p:nvPr>
        </p:nvGraphicFramePr>
        <p:xfrm>
          <a:off x="598311" y="1786824"/>
          <a:ext cx="11176000" cy="433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2002">
                  <a:extLst>
                    <a:ext uri="{9D8B030D-6E8A-4147-A177-3AD203B41FA5}">
                      <a16:colId xmlns:a16="http://schemas.microsoft.com/office/drawing/2014/main" val="3796477759"/>
                    </a:ext>
                  </a:extLst>
                </a:gridCol>
                <a:gridCol w="6843998">
                  <a:extLst>
                    <a:ext uri="{9D8B030D-6E8A-4147-A177-3AD203B41FA5}">
                      <a16:colId xmlns:a16="http://schemas.microsoft.com/office/drawing/2014/main" val="2852868049"/>
                    </a:ext>
                  </a:extLst>
                </a:gridCol>
              </a:tblGrid>
              <a:tr h="3460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Пути минимизации / устранения рисков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489346"/>
                  </a:ext>
                </a:extLst>
              </a:tr>
              <a:tr h="605503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Недостаточное</a:t>
                      </a:r>
                      <a:r>
                        <a:rPr lang="ru-RU" baseline="0" dirty="0" smtClean="0"/>
                        <a:t> информирование потенциальных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Заблаговременное,</a:t>
                      </a:r>
                      <a:r>
                        <a:rPr lang="ru-RU" baseline="0" dirty="0" smtClean="0"/>
                        <a:t> в несколько этапов размещение информации в средствах массовой информации, на официальном сайте КФУ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594426"/>
                  </a:ext>
                </a:extLst>
              </a:tr>
              <a:tr h="34600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Целевая</a:t>
                      </a:r>
                      <a:r>
                        <a:rPr lang="ru-RU" baseline="0" dirty="0" smtClean="0"/>
                        <a:t> информационная работа со школами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344647"/>
                  </a:ext>
                </a:extLst>
              </a:tr>
              <a:tr h="346002"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Стихийность</a:t>
                      </a:r>
                      <a:r>
                        <a:rPr lang="ru-RU" baseline="0" dirty="0" smtClean="0"/>
                        <a:t> проведения экскурсии,</a:t>
                      </a:r>
                    </a:p>
                    <a:p>
                      <a:r>
                        <a:rPr lang="ru-RU" baseline="0" dirty="0" smtClean="0"/>
                        <a:t>дня открытых дверей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Заблаговременная</a:t>
                      </a:r>
                      <a:r>
                        <a:rPr lang="ru-RU" baseline="0" dirty="0" smtClean="0"/>
                        <a:t> р</a:t>
                      </a:r>
                      <a:r>
                        <a:rPr lang="ru-RU" dirty="0" smtClean="0"/>
                        <a:t>азработка маршрутов экскурсий, сценария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893129"/>
                  </a:ext>
                </a:extLst>
              </a:tr>
              <a:tr h="257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целевых групп по интересам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362558"/>
                  </a:ext>
                </a:extLst>
              </a:tr>
              <a:tr h="346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Привлечение НПР,</a:t>
                      </a:r>
                      <a:r>
                        <a:rPr lang="ru-RU" baseline="0" dirty="0" smtClean="0"/>
                        <a:t> инструктаж, </a:t>
                      </a:r>
                      <a:r>
                        <a:rPr lang="ru-RU" dirty="0" smtClean="0"/>
                        <a:t>распределение</a:t>
                      </a:r>
                      <a:r>
                        <a:rPr lang="ru-RU" baseline="0" dirty="0" smtClean="0"/>
                        <a:t> обязанностей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355175"/>
                  </a:ext>
                </a:extLst>
              </a:tr>
              <a:tr h="346002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Неорганизованность</a:t>
                      </a:r>
                      <a:r>
                        <a:rPr lang="ru-RU" baseline="0" dirty="0" smtClean="0"/>
                        <a:t> посетителей, нарушение общественного порядка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Назначение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дежурных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941492"/>
                  </a:ext>
                </a:extLst>
              </a:tr>
              <a:tr h="277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Проведение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регистрации, выдача памяток о правилах пребывания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156779"/>
                  </a:ext>
                </a:extLst>
              </a:tr>
              <a:tr h="60550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Вероятность нарушения правил безопасности, возникновения несчастных случаев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Участие в мероприятиях служб Университета,</a:t>
                      </a:r>
                      <a:r>
                        <a:rPr lang="ru-RU" baseline="0" dirty="0" smtClean="0"/>
                        <a:t> обеспечивающих безопасность, инструктаж о правилах техники безопасности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478930"/>
                  </a:ext>
                </a:extLst>
              </a:tr>
              <a:tr h="497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Готовность</a:t>
                      </a:r>
                      <a:r>
                        <a:rPr lang="ru-RU" baseline="0" dirty="0" smtClean="0"/>
                        <a:t> привлечения муниципальных экстренных служб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241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37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183880"/>
                </a:solidFill>
              </a:rPr>
              <a:t>Примеры описания рисков и путей </a:t>
            </a:r>
            <a:r>
              <a:rPr lang="ru-RU" sz="3600" b="1" dirty="0">
                <a:solidFill>
                  <a:srgbClr val="183880"/>
                </a:solidFill>
              </a:rPr>
              <a:t>их минимизации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585200" y="1298222"/>
            <a:ext cx="3290710" cy="48787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1310104"/>
            <a:ext cx="11037710" cy="479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500" dirty="0" smtClean="0"/>
              <a:t>Повышение квалификации НПР за пределами Университета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062299"/>
              </p:ext>
            </p:extLst>
          </p:nvPr>
        </p:nvGraphicFramePr>
        <p:xfrm>
          <a:off x="508000" y="1789882"/>
          <a:ext cx="11176000" cy="4485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222">
                  <a:extLst>
                    <a:ext uri="{9D8B030D-6E8A-4147-A177-3AD203B41FA5}">
                      <a16:colId xmlns:a16="http://schemas.microsoft.com/office/drawing/2014/main" val="3796477759"/>
                    </a:ext>
                  </a:extLst>
                </a:gridCol>
                <a:gridCol w="7337778">
                  <a:extLst>
                    <a:ext uri="{9D8B030D-6E8A-4147-A177-3AD203B41FA5}">
                      <a16:colId xmlns:a16="http://schemas.microsoft.com/office/drawing/2014/main" val="2852868049"/>
                    </a:ext>
                  </a:extLst>
                </a:gridCol>
              </a:tblGrid>
              <a:tr h="3568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Пути минимизации / устранения рисков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489346"/>
                  </a:ext>
                </a:extLst>
              </a:tr>
              <a:tr h="327914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Формальность планирования</a:t>
                      </a:r>
                      <a:r>
                        <a:rPr lang="ru-RU" baseline="0" dirty="0" smtClean="0"/>
                        <a:t>, неактуальность темы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Обоснование выбора темы и кандидатуры слушателя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594426"/>
                  </a:ext>
                </a:extLst>
              </a:tr>
              <a:tr h="3568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Обсуждение и утверждение тем и кандидатур на заседании кафедры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344647"/>
                  </a:ext>
                </a:extLst>
              </a:tr>
              <a:tr h="35684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/>
                        <a:t>Недостаточные авторитет</a:t>
                      </a:r>
                      <a:r>
                        <a:rPr lang="ru-RU" baseline="0" smtClean="0"/>
                        <a:t> </a:t>
                      </a:r>
                      <a:r>
                        <a:rPr lang="ru-RU" baseline="0" dirty="0" smtClean="0"/>
                        <a:t>и надежность организации, где пройдет повышение квалификации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Обоснование выбора образовательной организации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893129"/>
                  </a:ext>
                </a:extLst>
              </a:tr>
              <a:tr h="4272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Проведение закупочных процедур по обоснованным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критериям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362558"/>
                  </a:ext>
                </a:extLst>
              </a:tr>
              <a:tr h="446054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Недостаточность</a:t>
                      </a:r>
                      <a:r>
                        <a:rPr lang="ru-RU" baseline="0" dirty="0" smtClean="0"/>
                        <a:t> финансовых средств, несвоевременность их выделения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Заблаговременное</a:t>
                      </a:r>
                      <a:r>
                        <a:rPr lang="ru-RU" baseline="0" dirty="0" smtClean="0"/>
                        <a:t> планирование финансовых средств, проведение закупочных процедур, подписание договоров, авансирование поездки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941492"/>
                  </a:ext>
                </a:extLst>
              </a:tr>
              <a:tr h="344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Возмездное привлечение собственных средств слушателей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263822"/>
                  </a:ext>
                </a:extLst>
              </a:tr>
              <a:tr h="624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Совпадение сроков поездки</a:t>
                      </a:r>
                      <a:r>
                        <a:rPr lang="ru-RU" baseline="0" dirty="0" smtClean="0"/>
                        <a:t> с важными мероприятиями в КФУ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Заблаговременная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передача функций другому исполнителю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36230"/>
                  </a:ext>
                </a:extLst>
              </a:tr>
              <a:tr h="35684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Вероятность возникновения несчастных случаев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Страхование, инструктаж слушателя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478930"/>
                  </a:ext>
                </a:extLst>
              </a:tr>
              <a:tr h="4618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Выбор</a:t>
                      </a:r>
                      <a:r>
                        <a:rPr lang="ru-RU" baseline="0" dirty="0" smtClean="0"/>
                        <a:t> наиболее безопасного вида транспорта, условий проживания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241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2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План качества СП(Ф) на 2017 год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должен </a:t>
            </a:r>
            <a:r>
              <a:rPr lang="ru-RU" sz="4000" dirty="0"/>
              <a:t>быть сформирован с учетом возможности </a:t>
            </a:r>
            <a:r>
              <a:rPr lang="ru-RU" sz="4000" dirty="0">
                <a:solidFill>
                  <a:srgbClr val="7030A0"/>
                </a:solidFill>
              </a:rPr>
              <a:t>документального</a:t>
            </a:r>
            <a:r>
              <a:rPr lang="ru-RU" sz="4000" dirty="0"/>
              <a:t> подтверждения выполнения мероприятий в ходе внутреннего аудита системы менеджмента </a:t>
            </a:r>
            <a:r>
              <a:rPr lang="ru-RU" sz="4000" dirty="0" smtClean="0"/>
              <a:t>качества.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Благодарим за внимание!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95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0867"/>
            <a:ext cx="113538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smtClean="0">
                <a:solidFill>
                  <a:srgbClr val="183880"/>
                </a:solidFill>
              </a:rPr>
              <a:t>Раздел </a:t>
            </a:r>
            <a:r>
              <a:rPr lang="ru-RU" sz="3600" b="1" dirty="0">
                <a:solidFill>
                  <a:srgbClr val="183880"/>
                </a:solidFill>
              </a:rPr>
              <a:t>6.2 ГОСТ Р ИСО 9001-2015</a:t>
            </a:r>
            <a:r>
              <a:rPr lang="ru-RU" sz="3600" b="1" dirty="0" smtClean="0">
                <a:solidFill>
                  <a:srgbClr val="183880"/>
                </a:solidFill>
              </a:rPr>
              <a:t/>
            </a:r>
            <a:br>
              <a:rPr lang="ru-RU" sz="3600" b="1" dirty="0" smtClean="0">
                <a:solidFill>
                  <a:srgbClr val="183880"/>
                </a:solidFill>
              </a:rPr>
            </a:br>
            <a:r>
              <a:rPr lang="ru-RU" sz="3600" b="1" dirty="0" smtClean="0">
                <a:solidFill>
                  <a:srgbClr val="183880"/>
                </a:solidFill>
              </a:rPr>
              <a:t>Цели в области качества и планирование их достижения</a:t>
            </a:r>
            <a:endParaRPr lang="ru-RU" sz="3600" b="1" dirty="0">
              <a:solidFill>
                <a:srgbClr val="1838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446" y="1420274"/>
            <a:ext cx="11430000" cy="543772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ru-RU" sz="3500" b="1" dirty="0" smtClean="0">
              <a:solidFill>
                <a:srgbClr val="80276C"/>
              </a:solidFill>
            </a:endParaRPr>
          </a:p>
          <a:p>
            <a:pPr marL="0" indent="0" fontAlgn="base">
              <a:buNone/>
            </a:pPr>
            <a:r>
              <a:rPr lang="ru-RU" sz="3500" b="1" dirty="0" smtClean="0">
                <a:solidFill>
                  <a:srgbClr val="80276C"/>
                </a:solidFill>
              </a:rPr>
              <a:t>6.2.2 При планировании действий по достижению целей в области качества организация должна определить: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360363" indent="0" fontAlgn="base">
              <a:buNone/>
            </a:pPr>
            <a:r>
              <a:rPr lang="ru-RU" sz="3300" dirty="0" smtClean="0"/>
              <a:t>a) что должно быть сделано;</a:t>
            </a:r>
            <a:br>
              <a:rPr lang="ru-RU" sz="3300" dirty="0" smtClean="0"/>
            </a:br>
            <a:r>
              <a:rPr lang="ru-RU" sz="3300" dirty="0" smtClean="0"/>
              <a:t>b) какие потребуются ресурсы;</a:t>
            </a:r>
            <a:br>
              <a:rPr lang="ru-RU" sz="3300" dirty="0" smtClean="0"/>
            </a:br>
            <a:r>
              <a:rPr lang="ru-RU" sz="3300" dirty="0" smtClean="0"/>
              <a:t>c) кто будет нести ответственность;</a:t>
            </a:r>
            <a:br>
              <a:rPr lang="ru-RU" sz="3300" dirty="0" smtClean="0"/>
            </a:br>
            <a:r>
              <a:rPr lang="ru-RU" sz="3300" dirty="0" smtClean="0"/>
              <a:t>d) когда эти действия будут завершены;</a:t>
            </a:r>
            <a:br>
              <a:rPr lang="ru-RU" sz="3300" dirty="0" smtClean="0"/>
            </a:br>
            <a:r>
              <a:rPr lang="ru-RU" sz="3300" dirty="0" smtClean="0"/>
              <a:t>е) каким образом будут оцениваться результаты.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404379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010" y="1432928"/>
            <a:ext cx="11682101" cy="503785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3200" b="1" dirty="0" smtClean="0">
                <a:solidFill>
                  <a:srgbClr val="80276C"/>
                </a:solidFill>
              </a:rPr>
              <a:t>6.1.1 При планировании в системе менеджмента качества организация должна учесть факторы и требования и определить риски и возможности, подлежащие рассмотрению для:</a:t>
            </a:r>
            <a:endParaRPr lang="ru-RU" sz="3200" dirty="0" smtClean="0"/>
          </a:p>
          <a:p>
            <a:pPr marL="265113" indent="0" fontAlgn="base">
              <a:buAutoNum type="alphaLcParenR"/>
            </a:pPr>
            <a:r>
              <a:rPr lang="ru-RU" dirty="0" smtClean="0"/>
              <a:t> обеспечения уверенности в том, что система менеджмента качества может достичь своих намеченных результатов;</a:t>
            </a:r>
            <a:br>
              <a:rPr lang="ru-RU" dirty="0" smtClean="0"/>
            </a:br>
            <a:r>
              <a:rPr lang="ru-RU" dirty="0" smtClean="0"/>
              <a:t>b) увеличения их желаемого влияния;</a:t>
            </a:r>
            <a:br>
              <a:rPr lang="ru-RU" dirty="0" smtClean="0"/>
            </a:br>
            <a:r>
              <a:rPr lang="ru-RU" dirty="0" smtClean="0"/>
              <a:t>c) предотвращения или уменьшения их нежелательного влияния;</a:t>
            </a:r>
            <a:br>
              <a:rPr lang="ru-RU" dirty="0" smtClean="0"/>
            </a:br>
            <a:r>
              <a:rPr lang="ru-RU" dirty="0" smtClean="0"/>
              <a:t>d) достижения улучшения.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60867"/>
            <a:ext cx="113538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smtClean="0">
                <a:solidFill>
                  <a:srgbClr val="183880"/>
                </a:solidFill>
              </a:rPr>
              <a:t>Раздел 6.1 ГОСТ Р ИСО 9001-2015</a:t>
            </a:r>
            <a:r>
              <a:rPr lang="ru-RU" sz="3600" b="1" dirty="0">
                <a:solidFill>
                  <a:srgbClr val="183880"/>
                </a:solidFill>
              </a:rPr>
              <a:t/>
            </a:r>
            <a:br>
              <a:rPr lang="ru-RU" sz="3600" b="1" dirty="0">
                <a:solidFill>
                  <a:srgbClr val="183880"/>
                </a:solidFill>
              </a:rPr>
            </a:br>
            <a:r>
              <a:rPr lang="ru-RU" sz="3600" b="1" dirty="0">
                <a:solidFill>
                  <a:srgbClr val="183880"/>
                </a:solidFill>
              </a:rPr>
              <a:t>Действия в отношении рисков и возможностей</a:t>
            </a:r>
          </a:p>
        </p:txBody>
      </p:sp>
    </p:spTree>
    <p:extLst>
      <p:ext uri="{BB962C8B-B14F-4D97-AF65-F5344CB8AC3E}">
        <p14:creationId xmlns:p14="http://schemas.microsoft.com/office/powerpoint/2010/main" val="243233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010" y="1432928"/>
            <a:ext cx="11682101" cy="503785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3100" b="1" dirty="0" smtClean="0">
                <a:solidFill>
                  <a:srgbClr val="80276C"/>
                </a:solidFill>
              </a:rPr>
              <a:t>6.1.2 </a:t>
            </a:r>
            <a:r>
              <a:rPr lang="ru-RU" sz="3100" b="1" dirty="0">
                <a:solidFill>
                  <a:srgbClr val="80276C"/>
                </a:solidFill>
              </a:rPr>
              <a:t>Организация должна планировать: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265113" indent="0" fontAlgn="base">
              <a:buAutoNum type="alphaLcParenR"/>
            </a:pPr>
            <a:r>
              <a:rPr lang="ru-RU" dirty="0" smtClean="0"/>
              <a:t> действия </a:t>
            </a:r>
            <a:r>
              <a:rPr lang="ru-RU" dirty="0"/>
              <a:t>по рассмотрению этих рисков и </a:t>
            </a:r>
            <a:r>
              <a:rPr lang="ru-RU" dirty="0" smtClean="0"/>
              <a:t>возможностей;</a:t>
            </a:r>
          </a:p>
          <a:p>
            <a:pPr marL="265113" indent="0" fontAlgn="base">
              <a:buAutoNum type="alphaLcParenR"/>
            </a:pPr>
            <a:r>
              <a:rPr lang="ru-RU" dirty="0" smtClean="0"/>
              <a:t> то</a:t>
            </a:r>
            <a:r>
              <a:rPr lang="ru-RU" dirty="0"/>
              <a:t>, каким </a:t>
            </a:r>
            <a:r>
              <a:rPr lang="ru-RU" dirty="0" smtClean="0"/>
              <a:t>образом:</a:t>
            </a:r>
          </a:p>
          <a:p>
            <a:pPr marL="803275" indent="0" fontAlgn="base">
              <a:buNone/>
            </a:pPr>
            <a:r>
              <a:rPr lang="ru-RU" dirty="0" smtClean="0"/>
              <a:t>1) интегрировать и внедрить эти действия в процессы системы менеджмента качества;</a:t>
            </a:r>
            <a:br>
              <a:rPr lang="ru-RU" dirty="0" smtClean="0"/>
            </a:br>
            <a:r>
              <a:rPr lang="ru-RU" dirty="0" smtClean="0"/>
              <a:t>2) оценивать результативность этих действий.</a:t>
            </a:r>
            <a:endParaRPr lang="ru-RU" dirty="0"/>
          </a:p>
          <a:p>
            <a:pPr marL="0" indent="0" fontAlgn="base">
              <a:buNone/>
            </a:pPr>
            <a:r>
              <a:rPr lang="ru-RU" dirty="0" smtClean="0"/>
              <a:t>Меры, принимаемые в отношении рисков и возможностей, должны быть пропорциональны их возможному влиянию на соответствие продукции и услуг.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60867"/>
            <a:ext cx="113538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smtClean="0">
                <a:solidFill>
                  <a:srgbClr val="183880"/>
                </a:solidFill>
              </a:rPr>
              <a:t>Раздел 6.1 ГОСТ Р ИСО 9001-2015</a:t>
            </a:r>
            <a:r>
              <a:rPr lang="ru-RU" sz="3600" b="1" dirty="0">
                <a:solidFill>
                  <a:srgbClr val="183880"/>
                </a:solidFill>
              </a:rPr>
              <a:t/>
            </a:r>
            <a:br>
              <a:rPr lang="ru-RU" sz="3600" b="1" dirty="0">
                <a:solidFill>
                  <a:srgbClr val="183880"/>
                </a:solidFill>
              </a:rPr>
            </a:br>
            <a:r>
              <a:rPr lang="ru-RU" sz="3600" b="1" dirty="0">
                <a:solidFill>
                  <a:srgbClr val="183880"/>
                </a:solidFill>
              </a:rPr>
              <a:t>Действия в отношении рисков и возможностей</a:t>
            </a:r>
          </a:p>
        </p:txBody>
      </p:sp>
    </p:spTree>
    <p:extLst>
      <p:ext uri="{BB962C8B-B14F-4D97-AF65-F5344CB8AC3E}">
        <p14:creationId xmlns:p14="http://schemas.microsoft.com/office/powerpoint/2010/main" val="263787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189" y="113511"/>
            <a:ext cx="1051560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solidFill>
                  <a:srgbClr val="183880"/>
                </a:solidFill>
              </a:rPr>
              <a:t>Дорожная карта Программы развития </a:t>
            </a:r>
            <a:r>
              <a:rPr lang="ru-RU" sz="2800" b="1" dirty="0" smtClean="0">
                <a:solidFill>
                  <a:srgbClr val="183880"/>
                </a:solidFill>
              </a:rPr>
              <a:t/>
            </a:r>
            <a:br>
              <a:rPr lang="ru-RU" sz="2800" b="1" dirty="0" smtClean="0">
                <a:solidFill>
                  <a:srgbClr val="183880"/>
                </a:solidFill>
              </a:rPr>
            </a:br>
            <a:r>
              <a:rPr lang="ru-RU" sz="2800" b="1" dirty="0" smtClean="0">
                <a:solidFill>
                  <a:srgbClr val="183880"/>
                </a:solidFill>
              </a:rPr>
              <a:t>ФГАОУ ВО «КФУ им. В.И. Вернадского» </a:t>
            </a:r>
            <a:r>
              <a:rPr lang="ru-RU" sz="2800" b="1" dirty="0">
                <a:solidFill>
                  <a:srgbClr val="183880"/>
                </a:solidFill>
              </a:rPr>
              <a:t>на 2015-2024 годы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501" y="1454068"/>
            <a:ext cx="8991758" cy="4711406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6050872" y="1776682"/>
            <a:ext cx="1354508" cy="31619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02667" y="4938045"/>
            <a:ext cx="5809558" cy="4354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6368203" y="2105831"/>
            <a:ext cx="444381" cy="286996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107" y="1751888"/>
            <a:ext cx="3401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Утверждена</a:t>
            </a:r>
          </a:p>
          <a:p>
            <a:r>
              <a:rPr lang="ru-RU" sz="2000" dirty="0" smtClean="0"/>
              <a:t>приказом ректора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№ 400 </a:t>
            </a:r>
            <a:r>
              <a:rPr lang="ru-RU" sz="2000" dirty="0" smtClean="0"/>
              <a:t>от 16.06.2015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057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60867"/>
            <a:ext cx="11353800" cy="7866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rgbClr val="183880"/>
                </a:solidFill>
              </a:rPr>
              <a:t>Цели в области качества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496368" y="1290415"/>
            <a:ext cx="11313920" cy="528292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80276C"/>
                </a:solidFill>
              </a:rPr>
              <a:t>Целями в области качества приняты стратегические направления Программы развития ФГАОУ </a:t>
            </a:r>
            <a:r>
              <a:rPr lang="ru-RU" sz="2400" b="1" dirty="0">
                <a:solidFill>
                  <a:srgbClr val="80276C"/>
                </a:solidFill>
              </a:rPr>
              <a:t>ВО «КФУ им. В.И. Вернадского» на период 2015-2024 </a:t>
            </a:r>
            <a:r>
              <a:rPr lang="ru-RU" sz="2400" b="1" dirty="0" smtClean="0">
                <a:solidFill>
                  <a:srgbClr val="80276C"/>
                </a:solidFill>
              </a:rPr>
              <a:t>годов:</a:t>
            </a:r>
          </a:p>
          <a:p>
            <a:pPr lvl="0" algn="just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модернизация образовательной деятельности </a:t>
            </a:r>
            <a:r>
              <a:rPr lang="ru-RU" sz="2000" dirty="0" smtClean="0"/>
              <a:t>Университета на базе современных образовательных технологий и с учетом перспективной потребности экономики причерноморского макрорегиона в квалифицированных кадрах;</a:t>
            </a:r>
          </a:p>
          <a:p>
            <a:pPr lvl="0" algn="just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создание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современного научно-исследовательского и инновационного комплекса </a:t>
            </a:r>
            <a:r>
              <a:rPr lang="ru-RU" sz="2000" dirty="0"/>
              <a:t>Университета, обеспечивающего международный уровень исследований и разработок для решения актуальных проблем развития региона;</a:t>
            </a:r>
          </a:p>
          <a:p>
            <a:pPr lvl="0" algn="just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развитие кадрового потенциала </a:t>
            </a:r>
            <a:r>
              <a:rPr lang="ru-RU" sz="2000" dirty="0"/>
              <a:t>Университета за счет создания условий для профессионального роста научно-педагогических работников и привлечения талантливых специалистов из ведущих российских и мировых университетов;</a:t>
            </a:r>
          </a:p>
          <a:p>
            <a:pPr lvl="0" algn="just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развитие инфраструктуры </a:t>
            </a:r>
            <a:r>
              <a:rPr lang="ru-RU" sz="2000" dirty="0"/>
              <a:t>распределенного кампуса и формирование продуктивной образовательной и научно-инновационной экосистемы Университета;</a:t>
            </a:r>
          </a:p>
          <a:p>
            <a:pPr lvl="0" algn="just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повышение эффективности управления </a:t>
            </a:r>
            <a:r>
              <a:rPr lang="ru-RU" sz="2000" dirty="0"/>
              <a:t>Университетом и формирование новой организационной структуры.</a:t>
            </a:r>
          </a:p>
          <a:p>
            <a:pPr algn="just"/>
            <a:endParaRPr lang="ru-RU" b="1" dirty="0">
              <a:solidFill>
                <a:srgbClr val="1838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5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61" y="1238251"/>
            <a:ext cx="11898239" cy="5109246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200" dirty="0" smtClean="0"/>
              <a:t>1. Удельный </a:t>
            </a:r>
            <a:r>
              <a:rPr lang="ru-RU" sz="2200" dirty="0"/>
              <a:t>вес численности обучающихся (приведенного контингента) по программам магистратуры и подготовки научно-педагогических кадров в аспирантуре в общей численности приведенного контингента обучающихся по основным образовательным программам высшего образования.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200" dirty="0" smtClean="0">
                <a:solidFill>
                  <a:srgbClr val="0070C0"/>
                </a:solidFill>
              </a:rPr>
              <a:t>2. Средний </a:t>
            </a:r>
            <a:r>
              <a:rPr lang="ru-RU" sz="2200" dirty="0">
                <a:solidFill>
                  <a:srgbClr val="0070C0"/>
                </a:solidFill>
              </a:rPr>
              <a:t>балл единого государственного экзамена студентов Университета, принятых по результатам единого государственного экзамена на обучение по очной форме по программам бакалавриата и специалитета за счет средств соответствующих бюджетов бюджетной системы Российской Федерации, за исключением лиц, поступивших с учетом особых прав в рамках квоты целевого приема.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200" dirty="0" smtClean="0"/>
              <a:t>3. Удельный </a:t>
            </a:r>
            <a:r>
              <a:rPr lang="ru-RU" sz="2200" dirty="0"/>
              <a:t>вес численности обучающихся по программам магистратуры и подготовки научно-педагогических кадров в аспирантуре, имеющих диплом бакалавра, диплом специалиста или диплом магистра других организаций, в общей численности обучающихся по программам магистратуры и подготовки научно-педагогических кадров в аспирантуре.</a:t>
            </a:r>
          </a:p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ru-RU" sz="2200" dirty="0" smtClean="0">
                <a:solidFill>
                  <a:srgbClr val="0070C0"/>
                </a:solidFill>
              </a:rPr>
              <a:t>4. Удельный </a:t>
            </a:r>
            <a:r>
              <a:rPr lang="ru-RU" sz="2200" dirty="0">
                <a:solidFill>
                  <a:srgbClr val="0070C0"/>
                </a:solidFill>
              </a:rPr>
              <a:t>вес численности студентов, обучающихся по направлениям подготовки бакалавриата, специалитета и магистратуры по областям знаний «Инженерное дело, технологии и технические науки», «Образование и педагогические науки», с которыми заключены договоры о целевом обучении, в общей численности студентов, обучающихся по указанным областям знаний</a:t>
            </a:r>
            <a:r>
              <a:rPr lang="ru-RU" sz="2200" dirty="0" smtClean="0">
                <a:solidFill>
                  <a:srgbClr val="0070C0"/>
                </a:solidFill>
              </a:rPr>
              <a:t>.</a:t>
            </a:r>
            <a:endParaRPr lang="ru-RU" sz="2200" dirty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461" y="169413"/>
            <a:ext cx="12314490" cy="7866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700" b="1" dirty="0">
                <a:solidFill>
                  <a:srgbClr val="183880"/>
                </a:solidFill>
              </a:rPr>
              <a:t>Целевые показатели в области </a:t>
            </a:r>
            <a:r>
              <a:rPr lang="ru-RU" sz="2700" b="1" dirty="0" smtClean="0">
                <a:solidFill>
                  <a:srgbClr val="183880"/>
                </a:solidFill>
              </a:rPr>
              <a:t>качества </a:t>
            </a:r>
            <a:br>
              <a:rPr lang="ru-RU" sz="2700" b="1" dirty="0" smtClean="0">
                <a:solidFill>
                  <a:srgbClr val="183880"/>
                </a:solidFill>
              </a:rPr>
            </a:br>
            <a:r>
              <a:rPr lang="ru-RU" sz="2700" b="1" dirty="0" smtClean="0">
                <a:solidFill>
                  <a:srgbClr val="183880"/>
                </a:solidFill>
              </a:rPr>
              <a:t>(</a:t>
            </a:r>
            <a:r>
              <a:rPr lang="ru-RU" sz="2700" b="1" dirty="0">
                <a:solidFill>
                  <a:srgbClr val="183880"/>
                </a:solidFill>
              </a:rPr>
              <a:t>целевые показатели Программы развития </a:t>
            </a:r>
            <a:r>
              <a:rPr lang="ru-RU" sz="2700" b="1" dirty="0" smtClean="0">
                <a:solidFill>
                  <a:srgbClr val="183880"/>
                </a:solidFill>
              </a:rPr>
              <a:t>ФГАОУ </a:t>
            </a:r>
            <a:r>
              <a:rPr lang="ru-RU" sz="2700" b="1" dirty="0">
                <a:solidFill>
                  <a:srgbClr val="183880"/>
                </a:solidFill>
              </a:rPr>
              <a:t>ВО «КФУ им. В.И. Вернадского</a:t>
            </a:r>
            <a:r>
              <a:rPr lang="ru-RU" sz="2700" b="1" dirty="0" smtClean="0">
                <a:solidFill>
                  <a:srgbClr val="183880"/>
                </a:solidFill>
              </a:rPr>
              <a:t>»)</a:t>
            </a:r>
            <a:endParaRPr lang="ru-RU" sz="2700" b="1" dirty="0">
              <a:solidFill>
                <a:srgbClr val="1838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25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2" id="{8E435EF0-1E54-4DB8-AEA3-7863D617D44C}" vid="{DEA860A2-D277-4E06-ACBE-874C053019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955</TotalTime>
  <Words>2686</Words>
  <Application>Microsoft Office PowerPoint</Application>
  <PresentationFormat>Широкоэкранный</PresentationFormat>
  <Paragraphs>241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Century Gothic</vt:lpstr>
      <vt:lpstr>Wingdings</vt:lpstr>
      <vt:lpstr>Тема2</vt:lpstr>
      <vt:lpstr>Информационно-консультационный семинар</vt:lpstr>
      <vt:lpstr>Системы менеджмента качества. Требования</vt:lpstr>
      <vt:lpstr>Раздел 6.2 ГОСТ Р ИСО 9001-2015 Цели в области качества и планирование их достижения</vt:lpstr>
      <vt:lpstr>Раздел 6.2 ГОСТ Р ИСО 9001-2015 Цели в области качества и планирование их достижения</vt:lpstr>
      <vt:lpstr>Раздел 6.1 ГОСТ Р ИСО 9001-2015 Действия в отношении рисков и возможностей</vt:lpstr>
      <vt:lpstr>Раздел 6.1 ГОСТ Р ИСО 9001-2015 Действия в отношении рисков и возможностей</vt:lpstr>
      <vt:lpstr>Дорожная карта Программы развития  ФГАОУ ВО «КФУ им. В.И. Вернадского» на 2015-2024 годы</vt:lpstr>
      <vt:lpstr>Цели в области качества</vt:lpstr>
      <vt:lpstr>Целевые показатели в области качества  (целевые показатели Программы развития ФГАОУ ВО «КФУ им. В.И. Вернадского»)</vt:lpstr>
      <vt:lpstr>Целевые показатели в области качества  (целевые показатели Программы развития ФГАОУ ВО «КФУ им. В.И. Вернадского»)</vt:lpstr>
      <vt:lpstr>Целевые показатели в области качества  (целевые показатели Программы развития ФГАОУ ВО «КФУ им. В.И. Вернадского»)</vt:lpstr>
      <vt:lpstr>Целевые показатели в области качества  (целевые показатели Программы развития ФГАОУ ВО «КФУ им. В.И. Вернадского»)</vt:lpstr>
      <vt:lpstr>Целевые показатели в области качества  (целевые показатели Программы развития ФГАОУ ВО «КФУ им. В.И. Вернадского»)</vt:lpstr>
      <vt:lpstr>План качества</vt:lpstr>
      <vt:lpstr>Форма плана качества</vt:lpstr>
      <vt:lpstr>Форма плана качества</vt:lpstr>
      <vt:lpstr>Рекомендации по разработке Плана качества структурного подразделения (филиала) на 2017 год </vt:lpstr>
      <vt:lpstr>Рекомендации по разработке Плана качества структурного подразделения (филиала) на 2017 год </vt:lpstr>
      <vt:lpstr>Структура Плана качества на 2017 год </vt:lpstr>
      <vt:lpstr>I. Модернизация образовательной деятельности  </vt:lpstr>
      <vt:lpstr>II. Создание современного научно-исследовательского и инновационного комплекса  </vt:lpstr>
      <vt:lpstr>III. Развитие кадрового потенциала  </vt:lpstr>
      <vt:lpstr>IV. Развитие инфраструктуры  </vt:lpstr>
      <vt:lpstr>V. Повышение эффективности управления  </vt:lpstr>
      <vt:lpstr>Описание планируемого результата (примеры)</vt:lpstr>
      <vt:lpstr>Описание планируемого результата (примеры)</vt:lpstr>
      <vt:lpstr>Описание планируемого результата (примеры)</vt:lpstr>
      <vt:lpstr>Описание планируемого результата (примеры)</vt:lpstr>
      <vt:lpstr>Дополнительные виды мероприятий (примеры)</vt:lpstr>
      <vt:lpstr>Ресурсы</vt:lpstr>
      <vt:lpstr>Форма отчета о достижении</vt:lpstr>
      <vt:lpstr>Вероятные риски         и        пути их минимизации</vt:lpstr>
      <vt:lpstr>Примеры описания рисков и путей их минимизации</vt:lpstr>
      <vt:lpstr>Примеры описания рисков и путей их минимизации</vt:lpstr>
      <vt:lpstr>Примеры описания рисков и путей их минимизации</vt:lpstr>
      <vt:lpstr>План качества СП(Ф) на 2017 год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77</cp:revision>
  <dcterms:created xsi:type="dcterms:W3CDTF">2017-04-07T06:03:52Z</dcterms:created>
  <dcterms:modified xsi:type="dcterms:W3CDTF">2017-04-12T08:20:27Z</dcterms:modified>
</cp:coreProperties>
</file>