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6"/>
  </p:notesMasterIdLst>
  <p:sldIdLst>
    <p:sldId id="320" r:id="rId6"/>
    <p:sldId id="389" r:id="rId7"/>
    <p:sldId id="424" r:id="rId8"/>
    <p:sldId id="440" r:id="rId9"/>
    <p:sldId id="390" r:id="rId10"/>
    <p:sldId id="387" r:id="rId11"/>
    <p:sldId id="388" r:id="rId12"/>
    <p:sldId id="381" r:id="rId13"/>
    <p:sldId id="377" r:id="rId14"/>
    <p:sldId id="376" r:id="rId15"/>
    <p:sldId id="375" r:id="rId16"/>
    <p:sldId id="374" r:id="rId17"/>
    <p:sldId id="371" r:id="rId18"/>
    <p:sldId id="368" r:id="rId19"/>
    <p:sldId id="386" r:id="rId20"/>
    <p:sldId id="385" r:id="rId21"/>
    <p:sldId id="383" r:id="rId22"/>
    <p:sldId id="382" r:id="rId23"/>
    <p:sldId id="369" r:id="rId24"/>
    <p:sldId id="318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9E7"/>
    <a:srgbClr val="FFDD00"/>
    <a:srgbClr val="97BE0D"/>
    <a:srgbClr val="FF6600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496" autoAdjust="0"/>
    <p:restoredTop sz="98116" autoAdjust="0"/>
  </p:normalViewPr>
  <p:slideViewPr>
    <p:cSldViewPr snapToGrid="0" snapToObjects="1" showGuides="1">
      <p:cViewPr>
        <p:scale>
          <a:sx n="97" d="100"/>
          <a:sy n="97" d="100"/>
        </p:scale>
        <p:origin x="-1074" y="66"/>
      </p:cViewPr>
      <p:guideLst>
        <p:guide orient="horz" pos="253"/>
        <p:guide orient="horz" pos="3309"/>
        <p:guide pos="169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662F6-9E38-4562-A254-248F2A02C78F}" type="datetimeFigureOut">
              <a:rPr lang="ru-RU" smtClean="0"/>
              <a:pPr/>
              <a:t>26.05.2015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D70F8-9512-4229-8C2A-DBACA23777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393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AutoShape 10"/>
          <p:cNvSpPr>
            <a:spLocks noChangeArrowheads="1"/>
          </p:cNvSpPr>
          <p:nvPr userDrawn="1"/>
        </p:nvSpPr>
        <p:spPr bwMode="white">
          <a:xfrm rot="18012657" flipH="1" flipV="1">
            <a:off x="4107285" y="3488535"/>
            <a:ext cx="2200394" cy="2298673"/>
          </a:xfrm>
          <a:prstGeom prst="pentagon">
            <a:avLst/>
          </a:prstGeom>
          <a:noFill/>
          <a:ln w="12700" cap="flat" cmpd="sng" algn="ctr">
            <a:solidFill>
              <a:schemeClr val="bg1"/>
            </a:solidFill>
            <a:prstDash val="solid"/>
            <a:headEnd/>
            <a:tailEnd/>
          </a:ln>
          <a:effectLst/>
        </p:spPr>
        <p:txBody>
          <a:bodyPr rot="10800000" vert="eaVert"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Группа 2"/>
          <p:cNvGrpSpPr/>
          <p:nvPr userDrawn="1"/>
        </p:nvGrpSpPr>
        <p:grpSpPr>
          <a:xfrm>
            <a:off x="-151313" y="0"/>
            <a:ext cx="9295313" cy="6858000"/>
            <a:chOff x="-151313" y="0"/>
            <a:chExt cx="9295313" cy="6858000"/>
          </a:xfrm>
        </p:grpSpPr>
        <p:grpSp>
          <p:nvGrpSpPr>
            <p:cNvPr id="2" name="Группа 1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1" name="Rectangle 14"/>
              <p:cNvSpPr/>
              <p:nvPr userDrawn="1"/>
            </p:nvSpPr>
            <p:spPr bwMode="white">
              <a:xfrm>
                <a:off x="3105150" y="3454400"/>
                <a:ext cx="6038850" cy="3403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41" name="Прямоугольник 7"/>
              <p:cNvSpPr/>
              <p:nvPr userDrawn="1"/>
            </p:nvSpPr>
            <p:spPr>
              <a:xfrm>
                <a:off x="0" y="5214950"/>
                <a:ext cx="3105150" cy="164305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ru-RU" dirty="0"/>
              </a:p>
            </p:txBody>
          </p:sp>
          <p:sp>
            <p:nvSpPr>
              <p:cNvPr id="42" name="Прямоугольник 7"/>
              <p:cNvSpPr/>
              <p:nvPr userDrawn="1"/>
            </p:nvSpPr>
            <p:spPr>
              <a:xfrm>
                <a:off x="3105150" y="0"/>
                <a:ext cx="6038850" cy="3429000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ru-RU" dirty="0"/>
              </a:p>
            </p:txBody>
          </p:sp>
          <p:sp>
            <p:nvSpPr>
              <p:cNvPr id="44" name="Rectangle 15"/>
              <p:cNvSpPr/>
              <p:nvPr userDrawn="1"/>
            </p:nvSpPr>
            <p:spPr>
              <a:xfrm>
                <a:off x="0" y="0"/>
                <a:ext cx="3105150" cy="521495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AutoShape 5"/>
            <p:cNvSpPr>
              <a:spLocks noChangeArrowheads="1"/>
            </p:cNvSpPr>
            <p:nvPr userDrawn="1"/>
          </p:nvSpPr>
          <p:spPr bwMode="white">
            <a:xfrm rot="18071188">
              <a:off x="-97309" y="1083280"/>
              <a:ext cx="2200394" cy="2296241"/>
            </a:xfrm>
            <a:prstGeom prst="pentagon">
              <a:avLst/>
            </a:prstGeom>
            <a:noFill/>
            <a:ln w="12700" cap="flat" cmpd="sng" algn="ctr">
              <a:solidFill>
                <a:schemeClr val="bg1">
                  <a:alpha val="70000"/>
                </a:schemeClr>
              </a:solidFill>
              <a:prstDash val="solid"/>
              <a:headEnd/>
              <a:tailEnd/>
            </a:ln>
            <a:effectLst/>
          </p:spPr>
          <p:txBody>
            <a:bodyPr vert="eaVert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AutoShape 6"/>
            <p:cNvSpPr>
              <a:spLocks noChangeArrowheads="1"/>
            </p:cNvSpPr>
            <p:nvPr userDrawn="1"/>
          </p:nvSpPr>
          <p:spPr bwMode="white">
            <a:xfrm>
              <a:off x="1943125" y="13447"/>
              <a:ext cx="2305970" cy="2193431"/>
            </a:xfrm>
            <a:prstGeom prst="pentagon">
              <a:avLst/>
            </a:prstGeom>
            <a:noFill/>
            <a:ln w="12700" cap="flat" cmpd="sng" algn="ctr">
              <a:solidFill>
                <a:schemeClr val="bg1">
                  <a:alpha val="70000"/>
                </a:schemeClr>
              </a:solidFill>
              <a:prstDash val="solid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AutoShape 7"/>
            <p:cNvSpPr>
              <a:spLocks noChangeArrowheads="1"/>
            </p:cNvSpPr>
            <p:nvPr userDrawn="1"/>
          </p:nvSpPr>
          <p:spPr bwMode="white">
            <a:xfrm flipV="1">
              <a:off x="1947365" y="4658015"/>
              <a:ext cx="2305970" cy="2193431"/>
            </a:xfrm>
            <a:prstGeom prst="pentagon">
              <a:avLst/>
            </a:prstGeom>
            <a:noFill/>
            <a:ln w="12700" cap="flat" cmpd="sng" algn="ctr">
              <a:solidFill>
                <a:schemeClr val="bg1">
                  <a:alpha val="70000"/>
                </a:schemeClr>
              </a:solidFill>
              <a:prstDash val="solid"/>
              <a:headEnd/>
              <a:tailEnd/>
            </a:ln>
            <a:effectLst/>
          </p:spPr>
          <p:txBody>
            <a:bodyPr rot="10800000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AutoShape 8"/>
            <p:cNvSpPr>
              <a:spLocks noChangeArrowheads="1"/>
            </p:cNvSpPr>
            <p:nvPr userDrawn="1"/>
          </p:nvSpPr>
          <p:spPr bwMode="white">
            <a:xfrm rot="3580510" flipH="1">
              <a:off x="4164790" y="1139453"/>
              <a:ext cx="2200394" cy="2296241"/>
            </a:xfrm>
            <a:prstGeom prst="pentagon">
              <a:avLst/>
            </a:prstGeom>
            <a:noFill/>
            <a:ln w="12700" cap="flat" cmpd="sng" algn="ctr">
              <a:solidFill>
                <a:schemeClr val="bg1">
                  <a:alpha val="70000"/>
                </a:schemeClr>
              </a:solidFill>
              <a:prstDash val="solid"/>
              <a:headEnd/>
              <a:tailEnd/>
            </a:ln>
            <a:effectLst/>
          </p:spPr>
          <p:txBody>
            <a:bodyPr rot="10800000" vert="eaVert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AutoShape 9"/>
            <p:cNvSpPr>
              <a:spLocks noChangeArrowheads="1"/>
            </p:cNvSpPr>
            <p:nvPr userDrawn="1"/>
          </p:nvSpPr>
          <p:spPr bwMode="white">
            <a:xfrm rot="3587343" flipV="1">
              <a:off x="-102173" y="3470380"/>
              <a:ext cx="2200394" cy="2298673"/>
            </a:xfrm>
            <a:prstGeom prst="pentagon">
              <a:avLst/>
            </a:prstGeom>
            <a:noFill/>
            <a:ln w="12700" cap="flat" cmpd="sng" algn="ctr">
              <a:solidFill>
                <a:schemeClr val="bg1">
                  <a:alpha val="70000"/>
                </a:schemeClr>
              </a:solidFill>
              <a:prstDash val="solid"/>
              <a:headEnd/>
              <a:tailEnd/>
            </a:ln>
            <a:effectLst/>
          </p:spPr>
          <p:txBody>
            <a:bodyPr vert="eaVert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AutoShape 11"/>
            <p:cNvSpPr>
              <a:spLocks noChangeArrowheads="1"/>
            </p:cNvSpPr>
            <p:nvPr userDrawn="1"/>
          </p:nvSpPr>
          <p:spPr bwMode="white">
            <a:xfrm>
              <a:off x="1764408" y="2314608"/>
              <a:ext cx="2685434" cy="2212000"/>
            </a:xfrm>
            <a:prstGeom prst="hexagon">
              <a:avLst>
                <a:gd name="adj" fmla="val 28961"/>
                <a:gd name="vf" fmla="val 115470"/>
              </a:avLst>
            </a:prstGeom>
            <a:noFill/>
            <a:ln w="12700" cap="flat" cmpd="sng" algn="ctr">
              <a:solidFill>
                <a:schemeClr val="bg1">
                  <a:alpha val="70000"/>
                </a:schemeClr>
              </a:solidFill>
              <a:prstDash val="solid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5" name="Title 1"/>
          <p:cNvSpPr>
            <a:spLocks noGrp="1"/>
          </p:cNvSpPr>
          <p:nvPr>
            <p:ph type="ctrTitle" hasCustomPrompt="1"/>
          </p:nvPr>
        </p:nvSpPr>
        <p:spPr>
          <a:xfrm>
            <a:off x="3105150" y="3454400"/>
            <a:ext cx="5648623" cy="475343"/>
          </a:xfrm>
          <a:prstGeom prst="rect">
            <a:avLst/>
          </a:prstGeom>
        </p:spPr>
        <p:txBody>
          <a:bodyPr bIns="9144" anchor="b"/>
          <a:lstStyle>
            <a:lvl1pPr>
              <a:defRPr sz="30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56" name="Subtitle 2"/>
          <p:cNvSpPr>
            <a:spLocks noGrp="1"/>
          </p:cNvSpPr>
          <p:nvPr>
            <p:ph type="subTitle" idx="1"/>
          </p:nvPr>
        </p:nvSpPr>
        <p:spPr>
          <a:xfrm>
            <a:off x="3105150" y="3929743"/>
            <a:ext cx="5648623" cy="254959"/>
          </a:xfrm>
          <a:prstGeom prst="rect">
            <a:avLst/>
          </a:prstGeo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 userDrawn="1"/>
        </p:nvSpPr>
        <p:spPr>
          <a:xfrm>
            <a:off x="3124019" y="6470634"/>
            <a:ext cx="2083463" cy="21715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4" y="119516"/>
            <a:ext cx="8793160" cy="507750"/>
          </a:xfrm>
          <a:prstGeom prst="rect">
            <a:avLst/>
          </a:prstGeom>
        </p:spPr>
        <p:txBody>
          <a:bodyPr/>
          <a:lstStyle>
            <a:lvl1pPr>
              <a:defRPr sz="1800" b="1" i="0" cap="small" baseline="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013" y="773113"/>
            <a:ext cx="8793161" cy="5451417"/>
          </a:xfrm>
          <a:prstGeom prst="rect">
            <a:avLst/>
          </a:prstGeom>
        </p:spPr>
        <p:txBody>
          <a:bodyPr/>
          <a:lstStyle>
            <a:lvl1pPr>
              <a:defRPr sz="1400" b="0">
                <a:latin typeface="Arial" pitchFamily="34" charset="0"/>
                <a:cs typeface="Arial" pitchFamily="34" charset="0"/>
              </a:defRPr>
            </a:lvl1pPr>
            <a:lvl2pPr marL="87313" indent="-87313">
              <a:buClrTx/>
              <a:buSzPct val="90000"/>
              <a:defRPr sz="1200">
                <a:latin typeface="Arial" pitchFamily="34" charset="0"/>
                <a:cs typeface="Arial" pitchFamily="34" charset="0"/>
              </a:defRPr>
            </a:lvl2pPr>
            <a:lvl3pPr marL="271463" indent="-96838">
              <a:buClrTx/>
              <a:buSzPct val="90000"/>
              <a:defRPr sz="12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3662" y="6481716"/>
            <a:ext cx="217158" cy="217158"/>
          </a:xfrm>
          <a:prstGeom prst="ellipse">
            <a:avLst/>
          </a:prstGeom>
          <a:ln w="19050">
            <a:noFill/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425" y="762001"/>
            <a:ext cx="4386263" cy="54294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  <a:lvl2pPr>
              <a:buClrTx/>
              <a:buSzPct val="90000"/>
              <a:buFont typeface="Wingdings" pitchFamily="2" charset="2"/>
              <a:buChar char="§"/>
              <a:defRPr sz="1200">
                <a:latin typeface="Arial" pitchFamily="34" charset="0"/>
                <a:cs typeface="Arial" pitchFamily="34" charset="0"/>
              </a:defRPr>
            </a:lvl2pPr>
            <a:lvl3pPr>
              <a:buClrTx/>
              <a:buSzPct val="90000"/>
              <a:buFont typeface="Wingdings" pitchFamily="2" charset="2"/>
              <a:buChar char="§"/>
              <a:defRPr sz="1200">
                <a:latin typeface="Arial" pitchFamily="34" charset="0"/>
                <a:cs typeface="Arial" pitchFamily="34" charset="0"/>
              </a:defRPr>
            </a:lvl3pPr>
            <a:lvl4pPr marL="446088" indent="-87313">
              <a:buClrTx/>
              <a:buSzPct val="90000"/>
              <a:buFont typeface="Wingdings" pitchFamily="2" charset="2"/>
              <a:buChar char="§"/>
              <a:defRPr sz="1200">
                <a:latin typeface="Arial" pitchFamily="34" charset="0"/>
                <a:cs typeface="Arial" pitchFamily="34" charset="0"/>
              </a:defRPr>
            </a:lvl4pPr>
            <a:lvl5pPr marL="631825" indent="-98425">
              <a:buClrTx/>
              <a:buSzPct val="90000"/>
              <a:buFont typeface="Wingdings" pitchFamily="2" charset="2"/>
              <a:buChar char="§"/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425" y="762001"/>
            <a:ext cx="4222749" cy="54294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buClrTx/>
              <a:buSzPct val="90000"/>
              <a:defRPr sz="1200"/>
            </a:lvl2pPr>
            <a:lvl3pPr>
              <a:buClrTx/>
              <a:buSzPct val="90000"/>
              <a:defRPr sz="1200"/>
            </a:lvl3pPr>
            <a:lvl4pPr marL="446088" indent="-87313">
              <a:buClrTx/>
              <a:buSzPct val="90000"/>
              <a:defRPr sz="1200"/>
            </a:lvl4pPr>
            <a:lvl5pPr marL="631825" indent="-98425">
              <a:buClrTx/>
              <a:buSzPct val="90000"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8425" y="119516"/>
            <a:ext cx="8794749" cy="507750"/>
          </a:xfrm>
          <a:prstGeom prst="rect">
            <a:avLst/>
          </a:prstGeom>
        </p:spPr>
        <p:txBody>
          <a:bodyPr/>
          <a:lstStyle>
            <a:lvl1pPr>
              <a:defRPr sz="1800" b="1" i="0" cap="small" baseline="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3662" y="6481716"/>
            <a:ext cx="217158" cy="217158"/>
          </a:xfrm>
          <a:prstGeom prst="ellipse">
            <a:avLst/>
          </a:prstGeom>
          <a:ln w="19050">
            <a:noFill/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424" y="762000"/>
            <a:ext cx="4386263" cy="3265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lang="en-US" sz="1400" b="1" kern="1200" cap="none" spc="0" baseline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425" y="1310640"/>
            <a:ext cx="4386262" cy="49091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="0">
                <a:latin typeface="Arial" pitchFamily="34" charset="0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46088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31825" indent="-98425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lang="en-US" sz="12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0424" y="762000"/>
            <a:ext cx="4222749" cy="3265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lang="en-US" sz="1400" b="1" kern="1200" cap="none" spc="0" baseline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70423" y="1310640"/>
            <a:ext cx="4222749" cy="49091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1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buClr>
                <a:schemeClr val="tx1"/>
              </a:buClr>
              <a:buSzPct val="90000"/>
              <a:defRPr lang="en-US" sz="1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buClr>
                <a:schemeClr val="tx1"/>
              </a:buClr>
              <a:buSzPct val="90000"/>
              <a:defRPr lang="en-US" sz="1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46088" indent="-87313" algn="l" defTabSz="914400" rtl="0" eaLnBrk="1" latinLnBrk="0" hangingPunct="1">
              <a:buClr>
                <a:schemeClr val="tx1"/>
              </a:buClr>
              <a:buSzPct val="90000"/>
              <a:defRPr lang="en-US" sz="1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31825" indent="-98425" algn="l" defTabSz="914400" rtl="0" eaLnBrk="1" latinLnBrk="0" hangingPunct="1">
              <a:buClr>
                <a:schemeClr val="tx1"/>
              </a:buClr>
              <a:buSzPct val="90000"/>
              <a:defRPr lang="en-US" sz="12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8425" y="119516"/>
            <a:ext cx="8794749" cy="507750"/>
          </a:xfrm>
          <a:prstGeom prst="rect">
            <a:avLst/>
          </a:prstGeom>
        </p:spPr>
        <p:txBody>
          <a:bodyPr/>
          <a:lstStyle>
            <a:lvl1pPr>
              <a:defRPr sz="1800" b="1" i="0" cap="small" baseline="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833662" y="6481716"/>
            <a:ext cx="217158" cy="217158"/>
          </a:xfrm>
          <a:prstGeom prst="ellipse">
            <a:avLst/>
          </a:prstGeom>
          <a:ln w="19050">
            <a:noFill/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 userDrawn="1"/>
        </p:nvGrpSpPr>
        <p:grpSpPr>
          <a:xfrm>
            <a:off x="3" y="-171400"/>
            <a:ext cx="3779910" cy="7202445"/>
            <a:chOff x="3" y="-171400"/>
            <a:chExt cx="3779910" cy="7202445"/>
          </a:xfrm>
        </p:grpSpPr>
        <p:sp>
          <p:nvSpPr>
            <p:cNvPr id="13" name="Rectangle 15"/>
            <p:cNvSpPr/>
            <p:nvPr userDrawn="1"/>
          </p:nvSpPr>
          <p:spPr bwMode="gray">
            <a:xfrm rot="16200000">
              <a:off x="-2148581" y="2153689"/>
              <a:ext cx="6852895" cy="2555727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white">
            <a:xfrm rot="12671188">
              <a:off x="1299293" y="4483166"/>
              <a:ext cx="2462898" cy="2547879"/>
            </a:xfrm>
            <a:prstGeom prst="pentagon">
              <a:avLst/>
            </a:prstGeom>
            <a:noFill/>
            <a:ln w="12700" cap="flat" cmpd="sng" algn="ctr">
              <a:solidFill>
                <a:schemeClr val="bg1">
                  <a:alpha val="70000"/>
                </a:schemeClr>
              </a:solidFill>
              <a:prstDash val="solid"/>
              <a:headEnd/>
              <a:tailEnd/>
            </a:ln>
            <a:effectLst/>
          </p:spPr>
          <p:txBody>
            <a:bodyPr vert="eaVert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AutoShape 6"/>
            <p:cNvSpPr>
              <a:spLocks noChangeArrowheads="1"/>
            </p:cNvSpPr>
            <p:nvPr/>
          </p:nvSpPr>
          <p:spPr bwMode="white">
            <a:xfrm rot="16200000">
              <a:off x="15098" y="2173198"/>
              <a:ext cx="2558675" cy="2522591"/>
            </a:xfrm>
            <a:prstGeom prst="pentagon">
              <a:avLst/>
            </a:prstGeom>
            <a:noFill/>
            <a:ln w="12700" cap="flat" cmpd="sng" algn="ctr">
              <a:solidFill>
                <a:schemeClr val="bg1">
                  <a:alpha val="70000"/>
                </a:schemeClr>
              </a:solidFill>
              <a:prstDash val="solid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white">
            <a:xfrm rot="19780510" flipH="1">
              <a:off x="1317015" y="-171400"/>
              <a:ext cx="2462898" cy="2547879"/>
            </a:xfrm>
            <a:prstGeom prst="pentagon">
              <a:avLst/>
            </a:prstGeom>
            <a:noFill/>
            <a:ln w="12700" cap="flat" cmpd="sng" algn="ctr">
              <a:solidFill>
                <a:schemeClr val="bg1">
                  <a:alpha val="70000"/>
                </a:schemeClr>
              </a:solidFill>
              <a:prstDash val="solid"/>
              <a:headEnd/>
              <a:tailEnd/>
            </a:ln>
            <a:effectLst/>
          </p:spPr>
          <p:txBody>
            <a:bodyPr rot="10800000" vert="eaVert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1354" y="20444"/>
            <a:ext cx="5751523" cy="533399"/>
          </a:xfrm>
          <a:prstGeom prst="rect">
            <a:avLst/>
          </a:prstGeom>
        </p:spPr>
        <p:txBody>
          <a:bodyPr bIns="0"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1800" b="1" i="0" kern="1200" cap="small" baseline="0" dirty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72372" y="719820"/>
            <a:ext cx="5751522" cy="2728800"/>
          </a:xfrm>
          <a:prstGeom prst="rect">
            <a:avLst/>
          </a:prstGeom>
        </p:spPr>
        <p:txBody>
          <a:bodyPr/>
          <a:lstStyle>
            <a:lvl1pPr>
              <a:defRPr sz="1400" b="0"/>
            </a:lvl1pPr>
            <a:lvl2pPr>
              <a:defRPr sz="1200" b="0"/>
            </a:lvl2pPr>
            <a:lvl3pPr marL="346075" indent="-171450">
              <a:buFont typeface="Wingdings" pitchFamily="2" charset="2"/>
              <a:buChar char="§"/>
              <a:defRPr sz="1200" b="0"/>
            </a:lvl3pPr>
            <a:lvl4pPr marL="358775" indent="-87313">
              <a:buClrTx/>
              <a:buSzPct val="90000"/>
              <a:buFont typeface="Arial" pitchFamily="34" charset="0"/>
              <a:buChar char="∙"/>
              <a:defRPr sz="1200">
                <a:latin typeface="Arial" pitchFamily="34" charset="0"/>
                <a:cs typeface="Arial" pitchFamily="34" charset="0"/>
              </a:defRPr>
            </a:lvl4pPr>
            <a:lvl5pPr marL="631825" indent="-98425">
              <a:buClr>
                <a:schemeClr val="tx1"/>
              </a:buClr>
              <a:buSzPct val="90000"/>
              <a:buFont typeface="Arial" pitchFamily="34" charset="0"/>
              <a:buChar char="∙"/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7162" y="6456316"/>
            <a:ext cx="217158" cy="217158"/>
          </a:xfrm>
          <a:prstGeom prst="ellipse">
            <a:avLst/>
          </a:prstGeom>
          <a:ln w="19050">
            <a:noFill/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 userDrawn="1"/>
        </p:nvGrpSpPr>
        <p:grpSpPr>
          <a:xfrm>
            <a:off x="3" y="-171400"/>
            <a:ext cx="3779910" cy="7202445"/>
            <a:chOff x="3" y="-171400"/>
            <a:chExt cx="3779910" cy="7202445"/>
          </a:xfrm>
        </p:grpSpPr>
        <p:sp>
          <p:nvSpPr>
            <p:cNvPr id="10" name="Rectangle 15"/>
            <p:cNvSpPr/>
            <p:nvPr userDrawn="1"/>
          </p:nvSpPr>
          <p:spPr bwMode="gray">
            <a:xfrm rot="16200000">
              <a:off x="-2148581" y="2153689"/>
              <a:ext cx="6852895" cy="2555727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utoShape 5"/>
            <p:cNvSpPr>
              <a:spLocks noChangeArrowheads="1"/>
            </p:cNvSpPr>
            <p:nvPr/>
          </p:nvSpPr>
          <p:spPr bwMode="white">
            <a:xfrm rot="12671188">
              <a:off x="1299293" y="4483166"/>
              <a:ext cx="2462898" cy="2547879"/>
            </a:xfrm>
            <a:prstGeom prst="pentagon">
              <a:avLst/>
            </a:prstGeom>
            <a:noFill/>
            <a:ln w="12700" cap="flat" cmpd="sng" algn="ctr">
              <a:solidFill>
                <a:schemeClr val="bg1">
                  <a:alpha val="70000"/>
                </a:schemeClr>
              </a:solidFill>
              <a:prstDash val="solid"/>
              <a:headEnd/>
              <a:tailEnd/>
            </a:ln>
            <a:effectLst/>
          </p:spPr>
          <p:txBody>
            <a:bodyPr vert="eaVert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AutoShape 6"/>
            <p:cNvSpPr>
              <a:spLocks noChangeArrowheads="1"/>
            </p:cNvSpPr>
            <p:nvPr/>
          </p:nvSpPr>
          <p:spPr bwMode="white">
            <a:xfrm rot="16200000">
              <a:off x="15098" y="2173198"/>
              <a:ext cx="2558675" cy="2522591"/>
            </a:xfrm>
            <a:prstGeom prst="pentagon">
              <a:avLst/>
            </a:prstGeom>
            <a:noFill/>
            <a:ln w="12700" cap="flat" cmpd="sng" algn="ctr">
              <a:solidFill>
                <a:schemeClr val="bg1">
                  <a:alpha val="70000"/>
                </a:schemeClr>
              </a:solidFill>
              <a:prstDash val="solid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AutoShape 8"/>
            <p:cNvSpPr>
              <a:spLocks noChangeArrowheads="1"/>
            </p:cNvSpPr>
            <p:nvPr/>
          </p:nvSpPr>
          <p:spPr bwMode="white">
            <a:xfrm rot="19780510" flipH="1">
              <a:off x="1317015" y="-171400"/>
              <a:ext cx="2462898" cy="2547879"/>
            </a:xfrm>
            <a:prstGeom prst="pentagon">
              <a:avLst/>
            </a:prstGeom>
            <a:noFill/>
            <a:ln w="12700" cap="flat" cmpd="sng" algn="ctr">
              <a:solidFill>
                <a:schemeClr val="bg1">
                  <a:alpha val="70000"/>
                </a:schemeClr>
              </a:solidFill>
              <a:prstDash val="solid"/>
              <a:headEnd/>
              <a:tailEnd/>
            </a:ln>
            <a:effectLst/>
          </p:spPr>
          <p:txBody>
            <a:bodyPr rot="10800000" vert="eaVert"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 userDrawn="1"/>
        </p:nvSpPr>
        <p:spPr>
          <a:xfrm>
            <a:off x="4087273" y="3434494"/>
            <a:ext cx="2685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i="0" kern="1200" cap="small" baseline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rPr>
              <a:t>Спасибо</a:t>
            </a:r>
            <a:r>
              <a:rPr lang="ru-RU" dirty="0" smtClean="0"/>
              <a:t> </a:t>
            </a:r>
            <a:r>
              <a:rPr lang="ru-RU" sz="1800" b="1" i="0" kern="1200" cap="small" baseline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rPr>
              <a:t>за внимание!</a:t>
            </a:r>
            <a:endParaRPr lang="ru-RU" sz="1800" b="1" i="0" kern="1200" cap="small" baseline="0" dirty="0">
              <a:solidFill>
                <a:schemeClr val="tx1"/>
              </a:solidFill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7162" y="6456316"/>
            <a:ext cx="217158" cy="217158"/>
          </a:xfrm>
          <a:prstGeom prst="ellipse">
            <a:avLst/>
          </a:prstGeom>
          <a:ln w="19050">
            <a:noFill/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/>
          <p:nvPr userDrawn="1"/>
        </p:nvSpPr>
        <p:spPr>
          <a:xfrm rot="16200000" flipV="1">
            <a:off x="4231963" y="-4254585"/>
            <a:ext cx="677529" cy="9141456"/>
          </a:xfrm>
          <a:prstGeom prst="rect">
            <a:avLst/>
          </a:prstGeom>
          <a:solidFill>
            <a:srgbClr val="FFD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375509" y="6376710"/>
            <a:ext cx="7558615" cy="3994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8846019" y="6376710"/>
            <a:ext cx="176212" cy="39941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3662" y="6481716"/>
            <a:ext cx="217158" cy="217158"/>
          </a:xfrm>
          <a:prstGeom prst="ellipse">
            <a:avLst/>
          </a:prstGeom>
          <a:ln w="19050">
            <a:noFill/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  <p:sldLayoutId id="214748366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7313" indent="-87313" algn="l" defTabSz="914400" rtl="0" eaLnBrk="1" latinLnBrk="0" hangingPunct="1">
        <a:spcBef>
          <a:spcPts val="800"/>
        </a:spcBef>
        <a:buFont typeface="Arial" pitchFamily="34" charset="0"/>
        <a:buNone/>
        <a:defRPr sz="14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7313" indent="-87313" algn="l" defTabSz="914400" rtl="0" eaLnBrk="1" latinLnBrk="0" hangingPunct="1">
        <a:spcBef>
          <a:spcPts val="300"/>
        </a:spcBef>
        <a:buClrTx/>
        <a:buSzPct val="90000"/>
        <a:buFont typeface="Wingdings" pitchFamily="2" charset="2"/>
        <a:buChar char="§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271463" indent="-96838" algn="l" defTabSz="914400" rtl="0" eaLnBrk="1" latinLnBrk="0" hangingPunct="1">
        <a:spcBef>
          <a:spcPts val="300"/>
        </a:spcBef>
        <a:buClrTx/>
        <a:buSzPct val="90000"/>
        <a:buFont typeface="Wingdings" pitchFamily="2" charset="2"/>
        <a:buChar char="§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3111159" y="4218387"/>
            <a:ext cx="5937838" cy="80780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3E3E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Первичные средства пожаротушения. Рекомендации по эксплуатации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09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Примеры нарушения правил эксплуатации первичных средств пожаротушения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Стрелка вправо 6"/>
          <p:cNvSpPr/>
          <p:nvPr/>
        </p:nvSpPr>
        <p:spPr>
          <a:xfrm rot="2669760">
            <a:off x="1659648" y="4194261"/>
            <a:ext cx="1553630" cy="219927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15908" y="5334000"/>
            <a:ext cx="4468780" cy="8662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Доступ к пожарному крану затруднен</a:t>
            </a:r>
            <a:endParaRPr lang="en-US" sz="13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4670425" y="5272226"/>
            <a:ext cx="4621560" cy="4169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00"/>
              </a:lnSpc>
            </a:pPr>
            <a:r>
              <a:rPr lang="ru-RU" sz="1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Данный пожарный шкаф обеспечивает вентиляцию находящегося в нем пожарного рукава, но не дает возможности его визуального осмотра</a:t>
            </a:r>
            <a:endParaRPr lang="en-US" sz="13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2548173">
            <a:off x="4943788" y="3921281"/>
            <a:ext cx="978408" cy="605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User\Desktop\первичные средства\DSC010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831776"/>
            <a:ext cx="4386263" cy="32896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первичные средства\DSC010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1893094"/>
            <a:ext cx="4222750" cy="3167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523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Примеры нарушения правил эксплуатации первичных средств пожаротушения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Стрелка вправо 6"/>
          <p:cNvSpPr/>
          <p:nvPr/>
        </p:nvSpPr>
        <p:spPr>
          <a:xfrm rot="2669760">
            <a:off x="1659648" y="4194261"/>
            <a:ext cx="1553630" cy="219927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15908" y="5359400"/>
            <a:ext cx="4372481" cy="8408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Казалось бы все хорошо.</a:t>
            </a: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4388389" y="5272226"/>
            <a:ext cx="4903596" cy="4169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00"/>
              </a:lnSpc>
            </a:pPr>
            <a:r>
              <a:rPr lang="ru-RU" sz="1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Однако стекло разбито и пожарный шкаф разрушен</a:t>
            </a:r>
            <a:endParaRPr lang="en-US" sz="13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2548173">
            <a:off x="4943788" y="3921281"/>
            <a:ext cx="978408" cy="605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Users\User\Desktop\первичные средства\DSC035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831776"/>
            <a:ext cx="4386263" cy="32896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первичные средства\DSC036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1893094"/>
            <a:ext cx="4222750" cy="3167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523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Примеры нарушения правил эксплуатации первичных средств пожаротушения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Стрелка вправо 6"/>
          <p:cNvSpPr/>
          <p:nvPr/>
        </p:nvSpPr>
        <p:spPr>
          <a:xfrm rot="2669760">
            <a:off x="1659648" y="4194261"/>
            <a:ext cx="1553630" cy="219927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98425" y="5387403"/>
            <a:ext cx="4386263" cy="8492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шкаф пожарного крана установлен неверно. Должен быть на высоте 1,5 м от уровня пола.</a:t>
            </a: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4605867" y="5272226"/>
            <a:ext cx="4686118" cy="4169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00"/>
              </a:lnSpc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Не </a:t>
            </a:r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каждый</a:t>
            </a: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дотянется !</a:t>
            </a:r>
          </a:p>
          <a:p>
            <a:pPr>
              <a:lnSpc>
                <a:spcPts val="1300"/>
              </a:lnSpc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Да и рукав не подсоединен ! 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2548173">
            <a:off x="4943788" y="3921281"/>
            <a:ext cx="978408" cy="605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Users\User\Desktop\первичные средства\DSC036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831776"/>
            <a:ext cx="4386263" cy="32896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фото огнетушителей\DSC058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1893094"/>
            <a:ext cx="4222750" cy="3167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1482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Примеры нарушения правил эксплуатации первичных средств пожаротушения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Стрелка вправо 6"/>
          <p:cNvSpPr/>
          <p:nvPr/>
        </p:nvSpPr>
        <p:spPr>
          <a:xfrm rot="2669760">
            <a:off x="1659648" y="4194261"/>
            <a:ext cx="1553630" cy="219927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15908" y="5359400"/>
            <a:ext cx="4535764" cy="8408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шкаф есть. А где же кран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4388389" y="5272226"/>
            <a:ext cx="4903596" cy="4169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00"/>
              </a:lnSpc>
            </a:pPr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Рукав пожарного крана должен быть подсоединен к </a:t>
            </a:r>
            <a:r>
              <a:rPr lang="ru-RU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полугайке</a:t>
            </a:r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пожарного крана. Труба , на которой установлен пожарный кран, должна быть стальной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2548173">
            <a:off x="4943788" y="3921281"/>
            <a:ext cx="978408" cy="605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C:\Users\User\Desktop\первичные средства\DSC032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831776"/>
            <a:ext cx="4386263" cy="32896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фото огнетушителей\DSC058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1893094"/>
            <a:ext cx="4222750" cy="3167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1482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451" y="119516"/>
            <a:ext cx="8794749" cy="507750"/>
          </a:xfrm>
        </p:spPr>
        <p:txBody>
          <a:bodyPr/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Примеры нарушения правил эксплуатации первичных средств пожаротушения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Стрелка вправо 6"/>
          <p:cNvSpPr/>
          <p:nvPr/>
        </p:nvSpPr>
        <p:spPr>
          <a:xfrm rot="2669760">
            <a:off x="1659648" y="4194261"/>
            <a:ext cx="1553630" cy="219927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15908" y="5480684"/>
            <a:ext cx="4372481" cy="7195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пожарные щиты комплектуются не только баграми</a:t>
            </a: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4388389" y="5272226"/>
            <a:ext cx="4903596" cy="4169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00"/>
              </a:lnSpc>
            </a:pPr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Но и ломами , топорами, конусными ведрами.</a:t>
            </a:r>
          </a:p>
          <a:p>
            <a:pPr>
              <a:lnSpc>
                <a:spcPts val="1300"/>
              </a:lnSpc>
            </a:pPr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 наличии на пожарных щитах ведер в теплое время года рядом должна быть 200 литровая бочка с водой.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6819554" y="3547068"/>
            <a:ext cx="666468" cy="15876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685765" y="3547068"/>
            <a:ext cx="614551" cy="15876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548173">
            <a:off x="4943788" y="3921281"/>
            <a:ext cx="978408" cy="605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548173">
            <a:off x="6074958" y="4875657"/>
            <a:ext cx="983825" cy="45719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C:\Users\User\Desktop\первичные средства\DSC028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831776"/>
            <a:ext cx="4386263" cy="32896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фото огнетушителей\DSC058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1893094"/>
            <a:ext cx="4222750" cy="3167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1482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Примеры нарушения правил эксплуатации первичных средств пожаротушения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Стрелка вправо 6"/>
          <p:cNvSpPr/>
          <p:nvPr/>
        </p:nvSpPr>
        <p:spPr>
          <a:xfrm rot="2669760">
            <a:off x="1659648" y="4194261"/>
            <a:ext cx="1553630" cy="219927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15908" y="5376334"/>
            <a:ext cx="4468780" cy="8238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 данном случае щит укомплектован, и огнетушитель не под прямыми лучами. Но где же бочка с водой 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4388389" y="5272226"/>
            <a:ext cx="4903596" cy="4169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00"/>
              </a:lnSpc>
            </a:pPr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Это пожарный пост. Укомплектован в соответствии с нормами комплектации. В ящике песок. Но где же лопата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И завален мусором.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2548173">
            <a:off x="4943788" y="3921281"/>
            <a:ext cx="978408" cy="605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 descr="C:\Users\User\Desktop\первичные средства\DSC024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831776"/>
            <a:ext cx="4386263" cy="32896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er\Desktop\первичные средства\DSC034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1893094"/>
            <a:ext cx="4222750" cy="3167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9989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Примеры нарушения правил эксплуатации первичных средств пожаротушения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Стрелка вправо 6"/>
          <p:cNvSpPr/>
          <p:nvPr/>
        </p:nvSpPr>
        <p:spPr>
          <a:xfrm rot="2669760">
            <a:off x="1659648" y="4194261"/>
            <a:ext cx="1553630" cy="219927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15908" y="5342468"/>
            <a:ext cx="4468780" cy="8577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Ящик с песком без лопаты бесполезен</a:t>
            </a: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4388389" y="5272226"/>
            <a:ext cx="4903596" cy="4169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00"/>
              </a:lnSpc>
            </a:pPr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Нужен хотя бы совок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2548173">
            <a:off x="4943788" y="3921281"/>
            <a:ext cx="978408" cy="605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C:\Users\User\Desktop\первичные средства\DSC036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831776"/>
            <a:ext cx="4386263" cy="32896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User\Desktop\фото огнетушителей\DSC058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1893094"/>
            <a:ext cx="4222750" cy="3167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5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Эксплуатация первичных средств пожаротушения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Стрелка вправо 6"/>
          <p:cNvSpPr/>
          <p:nvPr/>
        </p:nvSpPr>
        <p:spPr>
          <a:xfrm rot="2669760">
            <a:off x="1659648" y="4194261"/>
            <a:ext cx="1553630" cy="219927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15908" y="5342468"/>
            <a:ext cx="4372481" cy="8577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Можно установить огнетушитель так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4670425" y="5272226"/>
            <a:ext cx="4621560" cy="4169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00"/>
              </a:lnSpc>
            </a:pPr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Конечно можно и так. Но зачем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sz="1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00"/>
              </a:lnSpc>
            </a:pPr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Этот кронштейн предназначен для огнетушителя большей емкости. 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2548173">
            <a:off x="4943788" y="3921281"/>
            <a:ext cx="978408" cy="605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C:\Users\User\Desktop\фото огнетушителей\DSC058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831776"/>
            <a:ext cx="4386263" cy="32896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User\Desktop\фото огнетушителей\DSC058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1893094"/>
            <a:ext cx="4222750" cy="3167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5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Использование первичных средств пожаротушения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Стрелка вправо 6"/>
          <p:cNvSpPr/>
          <p:nvPr/>
        </p:nvSpPr>
        <p:spPr>
          <a:xfrm rot="2669760">
            <a:off x="1659648" y="4194261"/>
            <a:ext cx="1553630" cy="219927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15908" y="5410200"/>
            <a:ext cx="4535764" cy="7900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Подключение светильника выполнено с помощью скрутки</a:t>
            </a: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4388389" y="5272226"/>
            <a:ext cx="4903596" cy="4169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00"/>
              </a:lnSpc>
            </a:pPr>
            <a:r>
              <a:rPr lang="ru-RU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Парковка транспортных средств на территории должна производиться в соответствии с планом размещения транспортных средств</a:t>
            </a: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6819554" y="3547068"/>
            <a:ext cx="666468" cy="15876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685765" y="3547068"/>
            <a:ext cx="614551" cy="15876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548173">
            <a:off x="4943788" y="3921281"/>
            <a:ext cx="978408" cy="605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548173">
            <a:off x="6074958" y="4875657"/>
            <a:ext cx="983825" cy="45719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\\dp.energy.gov.ua\DOE\Docs\ВИКОНАВЧА ДИРЕКЦІЯ\Users\Тимченко_ОІ\Обмін\avtozapravki3 (1)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614017"/>
            <a:ext cx="8794749" cy="56513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5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Применение огнетушителей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Стрелка вправо 6"/>
          <p:cNvSpPr/>
          <p:nvPr/>
        </p:nvSpPr>
        <p:spPr>
          <a:xfrm rot="2669760">
            <a:off x="1659648" y="4194261"/>
            <a:ext cx="1553630" cy="219927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15908" y="5272226"/>
            <a:ext cx="4372481" cy="927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Разлив масла возле электрощита</a:t>
            </a: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4388389" y="5272226"/>
            <a:ext cx="4903596" cy="4169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00"/>
              </a:lnSpc>
            </a:pPr>
            <a:r>
              <a:rPr lang="ru-RU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Одна ступенька  не разрешается – нужен пандус</a:t>
            </a: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6819554" y="3547068"/>
            <a:ext cx="666468" cy="15876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685765" y="3547068"/>
            <a:ext cx="614551" cy="15876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548173">
            <a:off x="4943788" y="3921281"/>
            <a:ext cx="978408" cy="605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548173">
            <a:off x="6074958" y="4875657"/>
            <a:ext cx="983825" cy="45719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" name="Объект 14" descr="image_17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511" y="513536"/>
            <a:ext cx="10083800" cy="687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://ok-t.ru/lektsiopedia/baza/6170597337728.files/image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467" y="529719"/>
            <a:ext cx="8593667" cy="67854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1482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Пожарный кран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85" y="2443316"/>
            <a:ext cx="6617111" cy="36914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4" y="986813"/>
            <a:ext cx="8733648" cy="120032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	Пожарные </a:t>
            </a:r>
            <a:r>
              <a:rPr lang="ru-RU" dirty="0"/>
              <a:t>краны внутреннего противопожарного водопровода должны быть укомплектованы рукавами и стволами. Пожарный рукав должен быть присоединен к крану и стволу. Необходимо не реже одного раза в год производить перекатку рукавов на новую скатку.</a:t>
            </a:r>
          </a:p>
        </p:txBody>
      </p:sp>
    </p:spTree>
    <p:extLst>
      <p:ext uri="{BB962C8B-B14F-4D97-AF65-F5344CB8AC3E}">
        <p14:creationId xmlns="" xmlns:p14="http://schemas.microsoft.com/office/powerpoint/2010/main" val="266837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Огнетушители углекислотные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735919"/>
            <a:ext cx="7295535" cy="15696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i="1" dirty="0"/>
              <a:t>Правила применения углекислотных огнетушителей</a:t>
            </a:r>
            <a:r>
              <a:rPr lang="ru-RU" sz="1200" i="1" dirty="0" smtClean="0"/>
              <a:t>.</a:t>
            </a:r>
            <a:endParaRPr lang="ru-RU" sz="1200" dirty="0"/>
          </a:p>
          <a:p>
            <a:pPr algn="just"/>
            <a:r>
              <a:rPr lang="ru-RU" sz="1200" dirty="0"/>
              <a:t>Не допускается:</a:t>
            </a:r>
          </a:p>
          <a:p>
            <a:pPr algn="just"/>
            <a:r>
              <a:rPr lang="ru-RU" sz="1200" dirty="0"/>
              <a:t>- применение огнетушителей имеющих повреждения (вмятины, орешины и пр.);</a:t>
            </a:r>
          </a:p>
          <a:p>
            <a:pPr algn="just"/>
            <a:r>
              <a:rPr lang="ru-RU" sz="1200" dirty="0"/>
              <a:t>- применение непроверенных огнетушителей (не имеющих паспорта завода-изготовителя и пломбы);</a:t>
            </a:r>
          </a:p>
          <a:p>
            <a:pPr algn="just"/>
            <a:r>
              <a:rPr lang="ru-RU" sz="1200" dirty="0"/>
              <a:t>- бросать огнетушители;</a:t>
            </a:r>
          </a:p>
          <a:p>
            <a:pPr algn="just"/>
            <a:r>
              <a:rPr lang="ru-RU" sz="1200" dirty="0"/>
              <a:t>- хранить огнетушители без специальных подставок или креплений;</a:t>
            </a:r>
          </a:p>
          <a:p>
            <a:pPr algn="just"/>
            <a:r>
              <a:rPr lang="ru-RU" sz="1200" dirty="0"/>
              <a:t>- хранить огнетушители вблизи отопительных приборов.</a:t>
            </a:r>
          </a:p>
        </p:txBody>
      </p:sp>
      <p:pic>
        <p:nvPicPr>
          <p:cNvPr id="6" name="Рисунок 8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673" y="673176"/>
            <a:ext cx="1667147" cy="216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8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4" y="2390125"/>
            <a:ext cx="2082747" cy="178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9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359" y="3133218"/>
            <a:ext cx="59055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41387" y="4990959"/>
            <a:ext cx="6508954" cy="10772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Ни в коем случае нельзя держать раструб углекислотного огнетушителя незащищенной, голой рукой – углекислотный снег имеет очень низкую температуру и это может стать причиной сильного обморожения рук.</a:t>
            </a:r>
          </a:p>
        </p:txBody>
      </p:sp>
    </p:spTree>
    <p:extLst>
      <p:ext uri="{BB962C8B-B14F-4D97-AF65-F5344CB8AC3E}">
        <p14:creationId xmlns="" xmlns:p14="http://schemas.microsoft.com/office/powerpoint/2010/main" val="167653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Огнетушители порошковые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74" name="Рисунок 9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4" y="1172700"/>
            <a:ext cx="1961365" cy="40364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9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31" y="776749"/>
            <a:ext cx="1889889" cy="2161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02427" y="858067"/>
            <a:ext cx="4837470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Порядок приведения огнетушителя в действие: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- убедиться, что огнетушитель заряжен (посмотреть на датчик давления);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- сорвать пломбу, выдернуть чеку;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- направить огнетушитель на очаг пожара, нажать рычаг вниз;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- тушение производить с наветренной стороны;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- допускается многократное открытие и закрытие выпускного клапана при тушении пожара.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8001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Рисунок 1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427" y="3038167"/>
            <a:ext cx="6631235" cy="182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6597" y="5294664"/>
            <a:ext cx="8950806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i="1" dirty="0"/>
              <a:t>Размещение первичных средств пожаротушения.</a:t>
            </a:r>
            <a:endParaRPr lang="ru-RU" sz="1400" dirty="0"/>
          </a:p>
          <a:p>
            <a:pPr algn="just"/>
            <a:r>
              <a:rPr lang="ru-RU" sz="1400" dirty="0"/>
              <a:t>Огнетушители должны располагаться так, чтобы основные надписи и пиктограммы, показывающие порядок приведения их в действие, были хорошо видны и обращены наружу или в сторону наиболее вероятного подхода к ним.</a:t>
            </a:r>
          </a:p>
        </p:txBody>
      </p:sp>
    </p:spTree>
    <p:extLst>
      <p:ext uri="{BB962C8B-B14F-4D97-AF65-F5344CB8AC3E}">
        <p14:creationId xmlns="" xmlns:p14="http://schemas.microsoft.com/office/powerpoint/2010/main" val="115829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Первичные средства пожаротушения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Стрелка вправо 6"/>
          <p:cNvSpPr/>
          <p:nvPr/>
        </p:nvSpPr>
        <p:spPr>
          <a:xfrm rot="2669760">
            <a:off x="1659648" y="4194261"/>
            <a:ext cx="1553630" cy="219927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15908" y="5342468"/>
            <a:ext cx="4372481" cy="8577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2548173">
            <a:off x="4943788" y="3921281"/>
            <a:ext cx="978408" cy="605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Объект 14" descr="image_19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412" y="731467"/>
            <a:ext cx="5424949" cy="5541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21981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Порошковый огнетушитель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98425" y="4610415"/>
            <a:ext cx="4372481" cy="10787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Указанный огнетушитель прошел техническое обслуживание, содержится надлежащим образом, имеет маркировку о прохождении технического обслуживания, учетный инвентарный номер</a:t>
            </a: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4470906" y="4843878"/>
            <a:ext cx="4556471" cy="8316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00"/>
              </a:lnSpc>
            </a:pPr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Работоспособность огнетушителя  подтверждена</a:t>
            </a:r>
          </a:p>
          <a:p>
            <a:pPr>
              <a:lnSpc>
                <a:spcPts val="1300"/>
              </a:lnSpc>
            </a:pPr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паспортом завода-изготовителя на корпусе. Давление в пусковом баллоне в зеленом секторе говорит о готовности к эксплуатации.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\\dp.energy.gov.ua\DOE\Docs\ВИКОНАВЧА ДИРЕКЦІЯ\Users\Тимченко_ОІ\Обмін\DSC058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014527"/>
            <a:ext cx="4386262" cy="3289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dp.energy.gov.ua\DOE\Docs\ВИКОНАВЧА ДИРЕКЦІЯ\Users\Тимченко_ОІ\Обмін\DSC058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4" y="1014527"/>
            <a:ext cx="4222750" cy="3167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9989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7312" y="0"/>
            <a:ext cx="8963508" cy="747252"/>
          </a:xfrm>
        </p:spPr>
        <p:txBody>
          <a:bodyPr/>
          <a:lstStyle/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Примеры нарушения правил эксплуатации первичных средств пожаротушения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Стрелка вправо 6"/>
          <p:cNvSpPr/>
          <p:nvPr/>
        </p:nvSpPr>
        <p:spPr>
          <a:xfrm rot="2669760">
            <a:off x="1659648" y="4194261"/>
            <a:ext cx="1553630" cy="219927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15908" y="5272226"/>
            <a:ext cx="4372481" cy="927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Указанный огнетушитель не прошел техническое обслуживание, содержится не надлежащим образом</a:t>
            </a: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4484687" y="5272226"/>
            <a:ext cx="4807297" cy="4169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00"/>
              </a:lnSpc>
            </a:pPr>
            <a:r>
              <a:rPr lang="ru-RU" sz="1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Работоспособность подобного огнетушителя  вызывает сомнения.</a:t>
            </a:r>
          </a:p>
          <a:p>
            <a:pPr>
              <a:lnSpc>
                <a:spcPts val="1300"/>
              </a:lnSpc>
            </a:pPr>
            <a:r>
              <a:rPr lang="ru-RU" sz="1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Ящик с песком имеется. Нет надписи, крышки.</a:t>
            </a:r>
            <a:endParaRPr lang="en-US" sz="13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2548173">
            <a:off x="4943788" y="3921281"/>
            <a:ext cx="978408" cy="605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ser\Desktop\фото огнетушителей\DSC058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831776"/>
            <a:ext cx="4386263" cy="32896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 огнетушителей\DSC058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1893094"/>
            <a:ext cx="4222750" cy="3167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470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Примеры нарушения правил эксплуатации первичных средств пожаротушения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Стрелка вправо 6"/>
          <p:cNvSpPr/>
          <p:nvPr/>
        </p:nvSpPr>
        <p:spPr>
          <a:xfrm rot="2669760">
            <a:off x="1659648" y="4194261"/>
            <a:ext cx="1553630" cy="219927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15908" y="5272226"/>
            <a:ext cx="4468780" cy="927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этот пример показывает как нельзя эксплуатировать огнетушители : раструбы ломаются, огнетушитель приходит в негодность</a:t>
            </a: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4388389" y="5272226"/>
            <a:ext cx="4903596" cy="4169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00"/>
              </a:lnSpc>
            </a:pPr>
            <a:r>
              <a:rPr lang="ru-RU" sz="1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Имеется специальный подвес. Почему же огнетушитель стоит на полу</a:t>
            </a:r>
            <a:r>
              <a:rPr lang="en-US" sz="1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13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2548173">
            <a:off x="4943788" y="3921281"/>
            <a:ext cx="978408" cy="605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User\Desktop\первичные средства\DSC055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831776"/>
            <a:ext cx="4386263" cy="32896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первичные средства\DSC032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1893094"/>
            <a:ext cx="4222750" cy="3167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8110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Примеры нарушения правил эксплуатации первичных средств пожаротушения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Стрелка вправо 6"/>
          <p:cNvSpPr/>
          <p:nvPr/>
        </p:nvSpPr>
        <p:spPr>
          <a:xfrm rot="2669760">
            <a:off x="1659648" y="4194261"/>
            <a:ext cx="1553630" cy="219927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15908" y="5384800"/>
            <a:ext cx="4372481" cy="8154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этот огнетушитель использовать невозможно, да и использование пожарного крана под вопросом ! </a:t>
            </a:r>
            <a:r>
              <a:rPr lang="ru-RU" sz="1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Огнет</a:t>
            </a:r>
            <a:r>
              <a:rPr lang="ru-RU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Должны подвешены на кронштейнах </a:t>
            </a:r>
            <a:endParaRPr lang="en-US" sz="13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4388389" y="5272226"/>
            <a:ext cx="4903596" cy="4169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00"/>
              </a:lnSpc>
            </a:pPr>
            <a:r>
              <a:rPr lang="ru-RU" sz="1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Это пример правильной установки огнетушителя на специальном подвесе</a:t>
            </a:r>
            <a:endParaRPr lang="en-US" sz="13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2548173">
            <a:off x="4943788" y="3921281"/>
            <a:ext cx="978408" cy="605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User\Desktop\первичные средства\DSC056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831776"/>
            <a:ext cx="4386263" cy="32896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первичные средства\DSC014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1893094"/>
            <a:ext cx="4222750" cy="3167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523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orporate Scheme">
      <a:dk1>
        <a:srgbClr val="3E3E3E"/>
      </a:dk1>
      <a:lt1>
        <a:sysClr val="window" lastClr="FFFFFF"/>
      </a:lt1>
      <a:dk2>
        <a:srgbClr val="7F7F7F"/>
      </a:dk2>
      <a:lt2>
        <a:srgbClr val="F8F8F8"/>
      </a:lt2>
      <a:accent1>
        <a:srgbClr val="FFDD00"/>
      </a:accent1>
      <a:accent2>
        <a:srgbClr val="F2F2F2"/>
      </a:accent2>
      <a:accent3>
        <a:srgbClr val="FF9900"/>
      </a:accent3>
      <a:accent4>
        <a:srgbClr val="FFC000"/>
      </a:accent4>
      <a:accent5>
        <a:srgbClr val="D9D9D9"/>
      </a:accent5>
      <a:accent6>
        <a:srgbClr val="BFBFBF"/>
      </a:accent6>
      <a:hlink>
        <a:srgbClr val="5F5F5F"/>
      </a:hlink>
      <a:folHlink>
        <a:srgbClr val="F2F2F2"/>
      </a:folHlink>
    </a:clrScheme>
    <a:fontScheme name="Corpora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3d0d583-234a-4f00-8099-9b47ec64ff8d">RFVZFEY2RDD7-55-210</_dlc_DocId>
    <_dlc_DocIdUrl xmlns="b3d0d583-234a-4f00-8099-9b47ec64ff8d">
      <Url>https://portal.dtek.com/businessprocess/_layouts/DocIdRedir.aspx?ID=RFVZFEY2RDD7-55-210</Url>
      <Description>RFVZFEY2RDD7-55-210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BB180A5A68C8540A0C458C1F94A8A92" ma:contentTypeVersion="0" ma:contentTypeDescription="Создание документа." ma:contentTypeScope="" ma:versionID="7603bdab84615b08a046b069384d31b6">
  <xsd:schema xmlns:xsd="http://www.w3.org/2001/XMLSchema" xmlns:xs="http://www.w3.org/2001/XMLSchema" xmlns:p="http://schemas.microsoft.com/office/2006/metadata/properties" xmlns:ns2="b3d0d583-234a-4f00-8099-9b47ec64ff8d" targetNamespace="http://schemas.microsoft.com/office/2006/metadata/properties" ma:root="true" ma:fieldsID="4decf02a0baf50935935011b70fa2810" ns2:_="">
    <xsd:import namespace="b3d0d583-234a-4f00-8099-9b47ec64ff8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0d583-234a-4f00-8099-9b47ec64ff8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FA4987-DD44-4304-8EC6-C488744648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CB3E9A-5D83-4579-A9F5-881115995A72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b3d0d583-234a-4f00-8099-9b47ec64ff8d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FA32839-EBB0-4FED-9B2A-8FEF23B311A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CD7C34C-ECBB-45D0-A860-48C6D5C2F7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d0d583-234a-4f00-8099-9b47ec64ff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4418</TotalTime>
  <Words>556</Words>
  <Application>Microsoft Office PowerPoint</Application>
  <PresentationFormat>Экран (4:3)</PresentationFormat>
  <Paragraphs>87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Angles</vt:lpstr>
      <vt:lpstr>Первичные средства пожаротушения. Рекомендации по эксплуатации</vt:lpstr>
      <vt:lpstr>Пожарный кран</vt:lpstr>
      <vt:lpstr>Огнетушители углекислотные</vt:lpstr>
      <vt:lpstr>Огнетушители порошковые</vt:lpstr>
      <vt:lpstr>Первичные средства пожаротушения</vt:lpstr>
      <vt:lpstr>Порошковый огнетушитель</vt:lpstr>
      <vt:lpstr>Примеры нарушения правил эксплуатации первичных средств пожаротушения</vt:lpstr>
      <vt:lpstr>Примеры нарушения правил эксплуатации первичных средств пожаротушения</vt:lpstr>
      <vt:lpstr>Примеры нарушения правил эксплуатации первичных средств пожаротушения</vt:lpstr>
      <vt:lpstr>Примеры нарушения правил эксплуатации первичных средств пожаротушения</vt:lpstr>
      <vt:lpstr>Примеры нарушения правил эксплуатации первичных средств пожаротушения</vt:lpstr>
      <vt:lpstr>Примеры нарушения правил эксплуатации первичных средств пожаротушения</vt:lpstr>
      <vt:lpstr>Примеры нарушения правил эксплуатации первичных средств пожаротушения</vt:lpstr>
      <vt:lpstr>Примеры нарушения правил эксплуатации первичных средств пожаротушения</vt:lpstr>
      <vt:lpstr>Примеры нарушения правил эксплуатации первичных средств пожаротушения</vt:lpstr>
      <vt:lpstr>Примеры нарушения правил эксплуатации первичных средств пожаротушения</vt:lpstr>
      <vt:lpstr>Эксплуатация первичных средств пожаротушения</vt:lpstr>
      <vt:lpstr>Использование первичных средств пожаротушения</vt:lpstr>
      <vt:lpstr>Применение огнетушителей</vt:lpstr>
      <vt:lpstr>Слайд 20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Kot -</dc:creator>
  <cp:lastModifiedBy>Admin</cp:lastModifiedBy>
  <cp:revision>446</cp:revision>
  <cp:lastPrinted>2014-08-06T13:23:25Z</cp:lastPrinted>
  <dcterms:created xsi:type="dcterms:W3CDTF">2011-08-23T04:57:49Z</dcterms:created>
  <dcterms:modified xsi:type="dcterms:W3CDTF">2015-05-26T10:11:01Z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b77506f8-bcab-4605-b912-50ee569c3a63</vt:lpwstr>
  </property>
  <property fmtid="{D5CDD505-2E9C-101B-9397-08002B2CF9AE}" pid="3" name="ContentTypeId">
    <vt:lpwstr>0x010100DBB180A5A68C8540A0C458C1F94A8A92</vt:lpwstr>
  </property>
</Properties>
</file>